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ppt" ContentType="application/vnd.ms-powerpoi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Default Extension="avi" ContentType="video/x-msvide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6"/>
  </p:notesMasterIdLst>
  <p:sldIdLst>
    <p:sldId id="256" r:id="rId2"/>
    <p:sldId id="257" r:id="rId3"/>
    <p:sldId id="258" r:id="rId4"/>
    <p:sldId id="259" r:id="rId5"/>
    <p:sldId id="260"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63" r:id="rId30"/>
    <p:sldId id="261" r:id="rId31"/>
    <p:sldId id="291" r:id="rId32"/>
    <p:sldId id="262" r:id="rId33"/>
    <p:sldId id="264" r:id="rId34"/>
    <p:sldId id="265"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F2D1A5-8608-430F-B0A6-588C691A9CC3}" type="datetimeFigureOut">
              <a:rPr lang="ru-RU" smtClean="0"/>
              <a:pPr/>
              <a:t>03.02.2017</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AA20B6-A3FA-4A6E-9A57-FDF9F619C97B}" type="slidenum">
              <a:rPr lang="ru-RU" smtClean="0"/>
              <a:pPr/>
              <a:t>‹#›</a:t>
            </a:fld>
            <a:endParaRPr lang="ru-RU"/>
          </a:p>
        </p:txBody>
      </p:sp>
    </p:spTree>
    <p:extLst>
      <p:ext uri="{BB962C8B-B14F-4D97-AF65-F5344CB8AC3E}">
        <p14:creationId xmlns:p14="http://schemas.microsoft.com/office/powerpoint/2010/main" xmlns="" val="139595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0AA20B6-A3FA-4A6E-9A57-FDF9F619C97B}" type="slidenum">
              <a:rPr lang="ru-RU" smtClean="0"/>
              <a:pPr/>
              <a:t>2</a:t>
            </a:fld>
            <a:endParaRPr lang="ru-RU"/>
          </a:p>
        </p:txBody>
      </p:sp>
    </p:spTree>
    <p:extLst>
      <p:ext uri="{BB962C8B-B14F-4D97-AF65-F5344CB8AC3E}">
        <p14:creationId xmlns:p14="http://schemas.microsoft.com/office/powerpoint/2010/main" xmlns="" val="2654597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C68567-0047-4977-AB93-13FB4F696A9D}"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C68567-0047-4977-AB93-13FB4F696A9D}"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C68567-0047-4977-AB93-13FB4F696A9D}"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8D294A54-5413-492F-B218-87B0E94CA4B7}" type="slidenum">
              <a:rPr lang="ru-RU"/>
              <a:pPr/>
              <a:t>‹#›</a:t>
            </a:fld>
            <a:endParaRPr lang="ru-RU"/>
          </a:p>
        </p:txBody>
      </p:sp>
    </p:spTree>
    <p:extLst>
      <p:ext uri="{BB962C8B-B14F-4D97-AF65-F5344CB8AC3E}">
        <p14:creationId xmlns:p14="http://schemas.microsoft.com/office/powerpoint/2010/main" xmlns="" val="376048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3C47DBE5-4786-4083-8A0F-EE977FD7304E}" type="slidenum">
              <a:rPr lang="ru-RU"/>
              <a:pPr/>
              <a:t>‹#›</a:t>
            </a:fld>
            <a:endParaRPr lang="ru-RU"/>
          </a:p>
        </p:txBody>
      </p:sp>
    </p:spTree>
    <p:extLst>
      <p:ext uri="{BB962C8B-B14F-4D97-AF65-F5344CB8AC3E}">
        <p14:creationId xmlns:p14="http://schemas.microsoft.com/office/powerpoint/2010/main" xmlns="" val="1650467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C68567-0047-4977-AB93-13FB4F696A9D}"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C68567-0047-4977-AB93-13FB4F696A9D}"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C68567-0047-4977-AB93-13FB4F696A9D}"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CC68567-0047-4977-AB93-13FB4F696A9D}"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CC68567-0047-4977-AB93-13FB4F696A9D}"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CC68567-0047-4977-AB93-13FB4F696A9D}"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C68567-0047-4977-AB93-13FB4F696A9D}"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7D749F1-1235-46FE-BBCE-9ADE037E167E}" type="datetimeFigureOut">
              <a:rPr lang="ru-RU" smtClean="0"/>
              <a:pPr/>
              <a:t>03.02.2017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C68567-0047-4977-AB93-13FB4F696A9D}"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7D749F1-1235-46FE-BBCE-9ADE037E167E}" type="datetimeFigureOut">
              <a:rPr lang="ru-RU" smtClean="0"/>
              <a:pPr/>
              <a:t>03.02.2017</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2CC68567-0047-4977-AB93-13FB4F696A9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C:\Documents%20and%20Settings\&#1048;&#1075;&#1086;&#1088;&#1100;\&#1056;&#1072;&#1073;&#1086;&#1095;&#1080;&#1081;%20&#1089;&#1090;&#1086;&#1083;\&#1055;&#1088;&#1077;&#1079;&#1077;&#1085;&#1090;&#1072;&#1094;&#1080;&#1103;\&#1050;&#1086;&#1083;&#1086;&#1082;&#1086;&#1083;&#1100;&#1085;&#1099;&#1081;%20&#1079;&#1074;&#1086;&#1085;.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omanadvice.ru/gotovimsya-k-pashe"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omanadvice.ru/pashalnye-tradicii" TargetMode="Externa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media" Target="../media/media2.avi"/><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gif"/><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____________Microsoft_Office_PowerPoint_97-20031.ppt"/><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sp>
        <p:nvSpPr>
          <p:cNvPr id="2" name="Заголовок 1"/>
          <p:cNvSpPr>
            <a:spLocks noGrp="1"/>
          </p:cNvSpPr>
          <p:nvPr>
            <p:ph type="ctrTitle"/>
          </p:nvPr>
        </p:nvSpPr>
        <p:spPr/>
        <p:txBody>
          <a:bodyPr/>
          <a:lstStyle/>
          <a:p>
            <a:endParaRPr lang="ru-RU"/>
          </a:p>
        </p:txBody>
      </p:sp>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7" name="Колокольный звон.mp3">
            <a:hlinkClick r:id="" action="ppaction://media"/>
          </p:cNvPr>
          <p:cNvPicPr>
            <a:picLocks noRot="1" noChangeAspect="1"/>
          </p:cNvPicPr>
          <p:nvPr>
            <a:audioFile r:link="rId1"/>
          </p:nvPr>
        </p:nvPicPr>
        <p:blipFill>
          <a:blip r:embed="rId4" cstate="print"/>
          <a:stretch>
            <a:fillRect/>
          </a:stretch>
        </p:blipFill>
        <p:spPr>
          <a:xfrm>
            <a:off x="323528" y="5301208"/>
            <a:ext cx="304800" cy="304800"/>
          </a:xfrm>
          <a:prstGeom prst="rect">
            <a:avLst/>
          </a:prstGeom>
        </p:spPr>
      </p:pic>
    </p:spTree>
    <p:extLst>
      <p:ext uri="{BB962C8B-B14F-4D97-AF65-F5344CB8AC3E}">
        <p14:creationId xmlns:p14="http://schemas.microsoft.com/office/powerpoint/2010/main" xmlns="" val="1440599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12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9" descr="http://www.ro-video.com/wp-content/uploads/2014/04/past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Прямоугольник 2"/>
          <p:cNvSpPr/>
          <p:nvPr/>
        </p:nvSpPr>
        <p:spPr>
          <a:xfrm>
            <a:off x="33338" y="549275"/>
            <a:ext cx="4572000" cy="2676525"/>
          </a:xfrm>
          <a:prstGeom prst="rect">
            <a:avLst/>
          </a:prstGeom>
        </p:spPr>
        <p:txBody>
          <a:bodyPr>
            <a:spAutoFit/>
          </a:bodyPr>
          <a:lstStyle/>
          <a:p>
            <a:pPr>
              <a:defRPr/>
            </a:pPr>
            <a:r>
              <a:rPr lang="en-US" sz="2800" dirty="0">
                <a:solidFill>
                  <a:schemeClr val="bg2">
                    <a:lumMod val="25000"/>
                  </a:schemeClr>
                </a:solidFill>
                <a:latin typeface="Aharoni" panose="02010803020104030203" pitchFamily="2" charset="-79"/>
                <a:cs typeface="Aharoni" panose="02010803020104030203" pitchFamily="2" charset="-79"/>
              </a:rPr>
              <a:t>Easter Rabbit is a kind symbol of Easter in England. It is a very innocent animal. The English Easter Rabbit symbolizes abundance. </a:t>
            </a:r>
            <a:endParaRPr lang="ru-RU" sz="2800" dirty="0">
              <a:solidFill>
                <a:schemeClr val="bg2">
                  <a:lumMod val="25000"/>
                </a:schemeClr>
              </a:solidFill>
              <a:cs typeface="Aharoni" panose="02010803020104030203" pitchFamily="2" charset="-79"/>
            </a:endParaRPr>
          </a:p>
        </p:txBody>
      </p:sp>
    </p:spTree>
    <p:extLst>
      <p:ext uri="{BB962C8B-B14F-4D97-AF65-F5344CB8AC3E}">
        <p14:creationId xmlns:p14="http://schemas.microsoft.com/office/powerpoint/2010/main" xmlns="" val="3034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730625"/>
          </a:xfrm>
        </p:spPr>
        <p:txBody>
          <a:bodyPr/>
          <a:lstStyle/>
          <a:p>
            <a:pPr marL="0" indent="0" algn="ctr">
              <a:buNone/>
              <a:defRPr/>
            </a:pPr>
            <a:r>
              <a:rPr lang="en-US" sz="2800" dirty="0"/>
              <a:t/>
            </a:r>
            <a:br>
              <a:rPr lang="en-US" sz="2800" dirty="0"/>
            </a:br>
            <a:r>
              <a:rPr lang="en-US" sz="2800" dirty="0" smtClean="0">
                <a:solidFill>
                  <a:schemeClr val="bg2">
                    <a:lumMod val="25000"/>
                  </a:schemeClr>
                </a:solidFill>
                <a:latin typeface="Aharoni" panose="02010803020104030203" pitchFamily="2" charset="-79"/>
                <a:cs typeface="Aharoni" panose="02010803020104030203" pitchFamily="2" charset="-79"/>
              </a:rPr>
              <a:t>Easter table in England. </a:t>
            </a:r>
            <a:br>
              <a:rPr lang="en-US" sz="2800" dirty="0" smtClean="0">
                <a:solidFill>
                  <a:schemeClr val="bg2">
                    <a:lumMod val="25000"/>
                  </a:schemeClr>
                </a:solidFill>
                <a:latin typeface="Aharoni" panose="02010803020104030203" pitchFamily="2" charset="-79"/>
                <a:cs typeface="Aharoni" panose="02010803020104030203" pitchFamily="2" charset="-79"/>
              </a:rPr>
            </a:br>
            <a:r>
              <a:rPr lang="en-US" sz="2800" dirty="0" smtClean="0">
                <a:solidFill>
                  <a:schemeClr val="bg2">
                    <a:lumMod val="25000"/>
                  </a:schemeClr>
                </a:solidFill>
                <a:latin typeface="Aharoni" panose="02010803020104030203" pitchFamily="2" charset="-79"/>
                <a:cs typeface="Aharoni" panose="02010803020104030203" pitchFamily="2" charset="-79"/>
              </a:rPr>
              <a:t>On Easter Sunday people eat a traditional roast dinner with lamb, potatoes and vegetables. The table is usually decorated by chocolate nests for eggs, chocolate eggs and hares from dough. Sunday morning hot cross buns are given for tea. Friends and relatives give each other chocolate eggs in which sweets are hidden.</a:t>
            </a:r>
            <a:endParaRPr lang="ru-RU" sz="2800" dirty="0">
              <a:solidFill>
                <a:schemeClr val="bg2">
                  <a:lumMod val="25000"/>
                </a:schemeClr>
              </a:solidFill>
              <a:cs typeface="Aharoni" panose="02010803020104030203" pitchFamily="2" charset="-79"/>
            </a:endParaRPr>
          </a:p>
        </p:txBody>
      </p:sp>
      <p:pic>
        <p:nvPicPr>
          <p:cNvPr id="8195" name="Picture 35"/>
          <p:cNvPicPr>
            <a:picLocks noGrp="1" noChangeAspect="1" noChangeArrowheads="1"/>
          </p:cNvPicPr>
          <p:nvPr>
            <p:ph type="tbl" idx="1"/>
          </p:nvPr>
        </p:nvPicPr>
        <p:blipFill>
          <a:blip r:embed="rId2" cstate="print">
            <a:extLst>
              <a:ext uri="{28A0092B-C50C-407E-A947-70E740481C1C}">
                <a14:useLocalDpi xmlns:a14="http://schemas.microsoft.com/office/drawing/2010/main" xmlns="" val="0"/>
              </a:ext>
            </a:extLst>
          </a:blip>
          <a:srcRect/>
          <a:stretch>
            <a:fillRect/>
          </a:stretch>
        </p:blipFill>
        <p:spPr>
          <a:xfrm>
            <a:off x="107950" y="4292600"/>
            <a:ext cx="8891588" cy="2565400"/>
          </a:xfrm>
          <a:noFill/>
        </p:spPr>
      </p:pic>
    </p:spTree>
    <p:extLst>
      <p:ext uri="{BB962C8B-B14F-4D97-AF65-F5344CB8AC3E}">
        <p14:creationId xmlns:p14="http://schemas.microsoft.com/office/powerpoint/2010/main" xmlns="" val="17506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endParaRPr lang="ru-RU" altLang="ru-RU" smtClean="0"/>
          </a:p>
        </p:txBody>
      </p:sp>
      <p:sp>
        <p:nvSpPr>
          <p:cNvPr id="9219" name="Таблица 2"/>
          <p:cNvSpPr>
            <a:spLocks noGrp="1" noTextEdit="1"/>
          </p:cNvSpPr>
          <p:nvPr>
            <p:ph type="tbl" idx="1"/>
          </p:nvPr>
        </p:nvSpPr>
        <p:spPr/>
      </p:sp>
      <p:pic>
        <p:nvPicPr>
          <p:cNvPr id="9220" name="Picture 4" descr="http://www.v3wall.com/wallpaper/1366_768/1003/1366_768_201003040106345048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253538"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270279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0" indent="0">
              <a:buNone/>
              <a:defRPr/>
            </a:pPr>
            <a:r>
              <a:rPr lang="en-US" sz="2800" dirty="0" smtClean="0">
                <a:solidFill>
                  <a:schemeClr val="bg2">
                    <a:lumMod val="25000"/>
                  </a:schemeClr>
                </a:solidFill>
                <a:latin typeface="Aharoni" panose="02010803020104030203" pitchFamily="2" charset="-79"/>
                <a:cs typeface="Aharoni" panose="02010803020104030203" pitchFamily="2" charset="-79"/>
              </a:rPr>
              <a:t>Easter is a wonderful celebration. It is lots of fun for all the family. In England  the kids play different games on Easter. Parents hide chocolate eggs and children have to find them. If children find eggs they can eat them.</a:t>
            </a:r>
            <a:endParaRPr lang="ru-RU" sz="2800" dirty="0">
              <a:solidFill>
                <a:schemeClr val="bg2">
                  <a:lumMod val="25000"/>
                </a:schemeClr>
              </a:solidFill>
              <a:cs typeface="Aharoni" panose="02010803020104030203" pitchFamily="2" charset="-79"/>
            </a:endParaRPr>
          </a:p>
        </p:txBody>
      </p:sp>
      <p:pic>
        <p:nvPicPr>
          <p:cNvPr id="10243" name="Picture 35"/>
          <p:cNvPicPr>
            <a:picLocks noGrp="1" noChangeAspect="1" noChangeArrowheads="1"/>
          </p:cNvPicPr>
          <p:nvPr>
            <p:ph type="tbl" idx="1"/>
          </p:nvPr>
        </p:nvPicPr>
        <p:blipFill>
          <a:blip r:embed="rId2" cstate="print">
            <a:extLst>
              <a:ext uri="{28A0092B-C50C-407E-A947-70E740481C1C}">
                <a14:useLocalDpi xmlns:a14="http://schemas.microsoft.com/office/drawing/2010/main" xmlns="" val="0"/>
              </a:ext>
            </a:extLst>
          </a:blip>
          <a:srcRect/>
          <a:stretch>
            <a:fillRect/>
          </a:stretch>
        </p:blipFill>
        <p:spPr>
          <a:xfrm>
            <a:off x="-107950" y="4365625"/>
            <a:ext cx="9251950" cy="2492375"/>
          </a:xfrm>
          <a:noFill/>
        </p:spPr>
      </p:pic>
      <p:pic>
        <p:nvPicPr>
          <p:cNvPr id="10244" name="Picture 2" descr="http://chulavistaliving.com/wp-content/uploads/easter-egg-hunt-400x30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388" y="2997200"/>
            <a:ext cx="4608512" cy="3455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5" name="Picture 4" descr="http://blogs-images.forbes.com/thumbnails/blog_25/pt_25_66198_o.jpg?t=133398950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87900" y="3357563"/>
            <a:ext cx="4200525" cy="292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509420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7" descr="anichick2"/>
          <p:cNvPicPr>
            <a:picLocks noGrp="1" noChangeAspect="1" noChangeArrowheads="1" noCrop="1"/>
          </p:cNvPicPr>
          <p:nvPr>
            <p:ph/>
          </p:nvPr>
        </p:nvPicPr>
        <p:blipFill>
          <a:blip r:embed="rId2" cstate="print">
            <a:extLst>
              <a:ext uri="{28A0092B-C50C-407E-A947-70E740481C1C}">
                <a14:useLocalDpi xmlns:a14="http://schemas.microsoft.com/office/drawing/2010/main" xmlns="" val="0"/>
              </a:ext>
            </a:extLst>
          </a:blip>
          <a:srcRect/>
          <a:stretch>
            <a:fillRect/>
          </a:stretch>
        </p:blipFill>
        <p:spPr>
          <a:xfrm>
            <a:off x="1928813" y="3298825"/>
            <a:ext cx="6024562" cy="3201988"/>
          </a:xfrm>
          <a:noFill/>
        </p:spPr>
      </p:pic>
      <p:pic>
        <p:nvPicPr>
          <p:cNvPr id="11267" name="Рисунок 4" descr="8230fc0fa502.gif"/>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8929688" cy="300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207300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2161"/>
            <a:ext cx="8964488" cy="1143000"/>
          </a:xfrm>
        </p:spPr>
        <p:style>
          <a:lnRef idx="1">
            <a:schemeClr val="accent3"/>
          </a:lnRef>
          <a:fillRef idx="2">
            <a:schemeClr val="accent3"/>
          </a:fillRef>
          <a:effectRef idx="1">
            <a:schemeClr val="accent3"/>
          </a:effectRef>
          <a:fontRef idx="minor">
            <a:schemeClr val="dk1"/>
          </a:fontRef>
        </p:style>
        <p:txBody>
          <a:bodyPr>
            <a:noAutofit/>
          </a:bodyPr>
          <a:lstStyle/>
          <a:p>
            <a:pPr marL="0" indent="0">
              <a:buNone/>
            </a:pPr>
            <a:r>
              <a:rPr lang="en-US" sz="4800" b="1" dirty="0" err="1" smtClean="0">
                <a:solidFill>
                  <a:srgbClr val="00B050"/>
                </a:solidFill>
              </a:rPr>
              <a:t>Freues</a:t>
            </a:r>
            <a:r>
              <a:rPr lang="en-US" sz="4800" b="1" dirty="0" smtClean="0">
                <a:solidFill>
                  <a:srgbClr val="00B050"/>
                </a:solidFill>
              </a:rPr>
              <a:t> </a:t>
            </a:r>
            <a:r>
              <a:rPr lang="en-US" sz="4800" b="1" dirty="0" err="1" smtClean="0">
                <a:solidFill>
                  <a:srgbClr val="00B050"/>
                </a:solidFill>
              </a:rPr>
              <a:t>Ostern</a:t>
            </a:r>
            <a:r>
              <a:rPr lang="en-US" sz="4800" b="1" dirty="0" smtClean="0">
                <a:solidFill>
                  <a:srgbClr val="00B050"/>
                </a:solidFill>
              </a:rPr>
              <a:t> in Deutschland</a:t>
            </a:r>
            <a:endParaRPr lang="ru-RU" sz="4800" b="1" dirty="0">
              <a:solidFill>
                <a:srgbClr val="00B050"/>
              </a:solidFill>
            </a:endParaRPr>
          </a:p>
        </p:txBody>
      </p:sp>
      <p:pic>
        <p:nvPicPr>
          <p:cNvPr id="1026" name="Picture 2" descr="C:\Users\Мария\Desktop\фото пасха\583141_79630431.jpg"/>
          <p:cNvPicPr>
            <a:picLocks noGrp="1" noChangeAspect="1" noChangeArrowheads="1"/>
          </p:cNvPicPr>
          <p:nvPr>
            <p:ph idx="4294967295"/>
          </p:nvPr>
        </p:nvPicPr>
        <p:blipFill>
          <a:blip r:embed="rId2" cstate="print"/>
          <a:srcRect/>
          <a:stretch>
            <a:fillRect/>
          </a:stretch>
        </p:blipFill>
        <p:spPr bwMode="auto">
          <a:xfrm>
            <a:off x="4211960" y="1700808"/>
            <a:ext cx="4495740" cy="4525963"/>
          </a:xfrm>
          <a:prstGeom prst="rect">
            <a:avLst/>
          </a:prstGeom>
          <a:noFill/>
        </p:spPr>
      </p:pic>
      <p:pic>
        <p:nvPicPr>
          <p:cNvPr id="1027" name="Picture 3" descr="C:\Users\Мария\Desktop\фото пасха\1426753_381.jpg"/>
          <p:cNvPicPr>
            <a:picLocks noChangeAspect="1" noChangeArrowheads="1"/>
          </p:cNvPicPr>
          <p:nvPr/>
        </p:nvPicPr>
        <p:blipFill>
          <a:blip r:embed="rId3" cstate="print"/>
          <a:srcRect/>
          <a:stretch>
            <a:fillRect/>
          </a:stretch>
        </p:blipFill>
        <p:spPr bwMode="auto">
          <a:xfrm>
            <a:off x="179512" y="2276872"/>
            <a:ext cx="4104456" cy="3542928"/>
          </a:xfrm>
          <a:prstGeom prst="rect">
            <a:avLst/>
          </a:prstGeom>
          <a:noFill/>
        </p:spPr>
      </p:pic>
    </p:spTree>
    <p:extLst>
      <p:ext uri="{BB962C8B-B14F-4D97-AF65-F5344CB8AC3E}">
        <p14:creationId xmlns:p14="http://schemas.microsoft.com/office/powerpoint/2010/main" xmlns="" val="28120169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pPr marL="0" indent="0">
              <a:buNone/>
            </a:pPr>
            <a:r>
              <a:rPr lang="en-US" b="1" dirty="0" smtClean="0">
                <a:solidFill>
                  <a:srgbClr val="C00000"/>
                </a:solidFill>
              </a:rPr>
              <a:t>Die Kinder und die </a:t>
            </a:r>
            <a:r>
              <a:rPr lang="en-US" b="1" dirty="0" err="1" smtClean="0">
                <a:solidFill>
                  <a:srgbClr val="C00000"/>
                </a:solidFill>
              </a:rPr>
              <a:t>Eltern</a:t>
            </a:r>
            <a:r>
              <a:rPr lang="en-US" b="1" dirty="0" smtClean="0">
                <a:solidFill>
                  <a:srgbClr val="C00000"/>
                </a:solidFill>
              </a:rPr>
              <a:t> </a:t>
            </a:r>
            <a:r>
              <a:rPr lang="en-US" b="1" dirty="0" err="1" smtClean="0">
                <a:solidFill>
                  <a:srgbClr val="C00000"/>
                </a:solidFill>
              </a:rPr>
              <a:t>bemalen</a:t>
            </a:r>
            <a:r>
              <a:rPr lang="en-US" b="1" dirty="0" smtClean="0">
                <a:solidFill>
                  <a:srgbClr val="C00000"/>
                </a:solidFill>
              </a:rPr>
              <a:t> </a:t>
            </a:r>
            <a:r>
              <a:rPr lang="en-US" b="1" dirty="0" err="1" smtClean="0">
                <a:solidFill>
                  <a:srgbClr val="C00000"/>
                </a:solidFill>
              </a:rPr>
              <a:t>Ostereier</a:t>
            </a:r>
            <a:r>
              <a:rPr lang="en-US" b="1" dirty="0" smtClean="0">
                <a:solidFill>
                  <a:srgbClr val="C00000"/>
                </a:solidFill>
              </a:rPr>
              <a:t>.</a:t>
            </a:r>
            <a:r>
              <a:rPr lang="ru-RU" b="1" dirty="0" smtClean="0">
                <a:solidFill>
                  <a:srgbClr val="C00000"/>
                </a:solidFill>
              </a:rPr>
              <a:t> </a:t>
            </a:r>
            <a:r>
              <a:rPr lang="en-US" b="1" dirty="0" err="1" smtClean="0">
                <a:solidFill>
                  <a:srgbClr val="C00000"/>
                </a:solidFill>
              </a:rPr>
              <a:t>Sie</a:t>
            </a:r>
            <a:r>
              <a:rPr lang="en-US" b="1" dirty="0" smtClean="0">
                <a:solidFill>
                  <a:srgbClr val="C00000"/>
                </a:solidFill>
              </a:rPr>
              <a:t> </a:t>
            </a:r>
            <a:r>
              <a:rPr lang="en-US" b="1" dirty="0" err="1" smtClean="0">
                <a:solidFill>
                  <a:srgbClr val="C00000"/>
                </a:solidFill>
              </a:rPr>
              <a:t>sind</a:t>
            </a:r>
            <a:r>
              <a:rPr lang="en-US" b="1" dirty="0" smtClean="0">
                <a:solidFill>
                  <a:srgbClr val="C00000"/>
                </a:solidFill>
              </a:rPr>
              <a:t> so </a:t>
            </a:r>
            <a:r>
              <a:rPr lang="en-US" b="1" dirty="0" err="1" smtClean="0">
                <a:solidFill>
                  <a:srgbClr val="C00000"/>
                </a:solidFill>
              </a:rPr>
              <a:t>sch</a:t>
            </a:r>
            <a:r>
              <a:rPr lang="ru-RU" b="1" dirty="0" err="1" smtClean="0">
                <a:solidFill>
                  <a:srgbClr val="C00000"/>
                </a:solidFill>
              </a:rPr>
              <a:t>ӧ</a:t>
            </a:r>
            <a:r>
              <a:rPr lang="en-US" b="1" dirty="0" smtClean="0">
                <a:solidFill>
                  <a:srgbClr val="C00000"/>
                </a:solidFill>
              </a:rPr>
              <a:t>n bunt.</a:t>
            </a:r>
            <a:endParaRPr lang="ru-RU" b="1" dirty="0">
              <a:solidFill>
                <a:srgbClr val="C00000"/>
              </a:solidFill>
            </a:endParaRPr>
          </a:p>
        </p:txBody>
      </p:sp>
      <p:pic>
        <p:nvPicPr>
          <p:cNvPr id="2050" name="Picture 2" descr="C:\Users\Мария\Desktop\фото пасха\15.jpg"/>
          <p:cNvPicPr>
            <a:picLocks noGrp="1" noChangeAspect="1" noChangeArrowheads="1"/>
          </p:cNvPicPr>
          <p:nvPr>
            <p:ph idx="4294967295"/>
          </p:nvPr>
        </p:nvPicPr>
        <p:blipFill>
          <a:blip r:embed="rId2" cstate="print"/>
          <a:srcRect/>
          <a:stretch>
            <a:fillRect/>
          </a:stretch>
        </p:blipFill>
        <p:spPr bwMode="auto">
          <a:xfrm>
            <a:off x="1115616" y="1628800"/>
            <a:ext cx="6912768" cy="5169214"/>
          </a:xfrm>
          <a:prstGeom prst="rect">
            <a:avLst/>
          </a:prstGeom>
          <a:noFill/>
        </p:spPr>
      </p:pic>
    </p:spTree>
    <p:extLst>
      <p:ext uri="{BB962C8B-B14F-4D97-AF65-F5344CB8AC3E}">
        <p14:creationId xmlns:p14="http://schemas.microsoft.com/office/powerpoint/2010/main" xmlns="" val="19083523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pPr marL="0" indent="0">
              <a:buNone/>
            </a:pPr>
            <a:r>
              <a:rPr lang="en-US" b="1" dirty="0" smtClean="0"/>
              <a:t>Das </a:t>
            </a:r>
            <a:r>
              <a:rPr lang="en-US" b="1" dirty="0" err="1" smtClean="0"/>
              <a:t>Wahrzeichen</a:t>
            </a:r>
            <a:r>
              <a:rPr lang="en-US" b="1" dirty="0" smtClean="0"/>
              <a:t> </a:t>
            </a:r>
            <a:r>
              <a:rPr lang="en-US" b="1" dirty="0" err="1" smtClean="0"/>
              <a:t>ist</a:t>
            </a:r>
            <a:r>
              <a:rPr lang="en-US" b="1" dirty="0" smtClean="0"/>
              <a:t> </a:t>
            </a:r>
            <a:r>
              <a:rPr lang="en-US" b="1" dirty="0" err="1" smtClean="0"/>
              <a:t>der</a:t>
            </a:r>
            <a:r>
              <a:rPr lang="en-US" b="1" dirty="0" smtClean="0"/>
              <a:t> </a:t>
            </a:r>
            <a:r>
              <a:rPr lang="en-US" b="1" dirty="0" err="1" smtClean="0"/>
              <a:t>Osterhase</a:t>
            </a:r>
            <a:r>
              <a:rPr lang="en-US" dirty="0" smtClean="0"/>
              <a:t>.</a:t>
            </a:r>
            <a:endParaRPr lang="ru-RU" dirty="0"/>
          </a:p>
        </p:txBody>
      </p:sp>
      <p:pic>
        <p:nvPicPr>
          <p:cNvPr id="3074" name="Picture 2" descr="C:\Users\Мария\Desktop\фото пасха\60.670.766.jpg"/>
          <p:cNvPicPr>
            <a:picLocks noGrp="1" noChangeAspect="1" noChangeArrowheads="1"/>
          </p:cNvPicPr>
          <p:nvPr>
            <p:ph idx="4294967295"/>
          </p:nvPr>
        </p:nvPicPr>
        <p:blipFill>
          <a:blip r:embed="rId2" cstate="print"/>
          <a:srcRect/>
          <a:stretch>
            <a:fillRect/>
          </a:stretch>
        </p:blipFill>
        <p:spPr bwMode="auto">
          <a:xfrm>
            <a:off x="827584" y="1556792"/>
            <a:ext cx="7509746" cy="4525963"/>
          </a:xfrm>
          <a:prstGeom prst="rect">
            <a:avLst/>
          </a:prstGeom>
          <a:noFill/>
        </p:spPr>
      </p:pic>
    </p:spTree>
    <p:extLst>
      <p:ext uri="{BB962C8B-B14F-4D97-AF65-F5344CB8AC3E}">
        <p14:creationId xmlns:p14="http://schemas.microsoft.com/office/powerpoint/2010/main" xmlns="" val="2029352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 y="0"/>
            <a:ext cx="9144000" cy="1143000"/>
          </a:xfrm>
        </p:spPr>
        <p:style>
          <a:lnRef idx="1">
            <a:schemeClr val="accent3"/>
          </a:lnRef>
          <a:fillRef idx="2">
            <a:schemeClr val="accent3"/>
          </a:fillRef>
          <a:effectRef idx="1">
            <a:schemeClr val="accent3"/>
          </a:effectRef>
          <a:fontRef idx="minor">
            <a:schemeClr val="dk1"/>
          </a:fontRef>
        </p:style>
        <p:txBody>
          <a:bodyPr>
            <a:normAutofit fontScale="90000"/>
          </a:bodyPr>
          <a:lstStyle/>
          <a:p>
            <a:pPr marL="0" indent="0" algn="ctr">
              <a:buNone/>
            </a:pPr>
            <a:r>
              <a:rPr lang="en-US" b="1" dirty="0" err="1" smtClean="0">
                <a:solidFill>
                  <a:srgbClr val="0070C0"/>
                </a:solidFill>
              </a:rPr>
              <a:t>Alle</a:t>
            </a:r>
            <a:r>
              <a:rPr lang="en-US" b="1" dirty="0" smtClean="0">
                <a:solidFill>
                  <a:srgbClr val="0070C0"/>
                </a:solidFill>
              </a:rPr>
              <a:t> </a:t>
            </a:r>
            <a:r>
              <a:rPr lang="en-US" b="1" dirty="0" err="1" smtClean="0">
                <a:solidFill>
                  <a:srgbClr val="0070C0"/>
                </a:solidFill>
              </a:rPr>
              <a:t>glauben,dass</a:t>
            </a:r>
            <a:r>
              <a:rPr lang="en-US" b="1" dirty="0" smtClean="0">
                <a:solidFill>
                  <a:srgbClr val="0070C0"/>
                </a:solidFill>
              </a:rPr>
              <a:t> </a:t>
            </a:r>
            <a:r>
              <a:rPr lang="en-US" b="1" dirty="0" err="1" smtClean="0">
                <a:solidFill>
                  <a:srgbClr val="0070C0"/>
                </a:solidFill>
              </a:rPr>
              <a:t>der</a:t>
            </a:r>
            <a:r>
              <a:rPr lang="en-US" b="1" dirty="0" smtClean="0">
                <a:solidFill>
                  <a:srgbClr val="0070C0"/>
                </a:solidFill>
              </a:rPr>
              <a:t> </a:t>
            </a:r>
            <a:r>
              <a:rPr lang="en-US" b="1" dirty="0" err="1" smtClean="0">
                <a:solidFill>
                  <a:srgbClr val="0070C0"/>
                </a:solidFill>
              </a:rPr>
              <a:t>Osterhase</a:t>
            </a:r>
            <a:r>
              <a:rPr lang="en-US" b="1" dirty="0" smtClean="0">
                <a:solidFill>
                  <a:srgbClr val="0070C0"/>
                </a:solidFill>
              </a:rPr>
              <a:t> </a:t>
            </a:r>
            <a:r>
              <a:rPr lang="en-US" b="1" dirty="0" err="1" smtClean="0">
                <a:solidFill>
                  <a:srgbClr val="0070C0"/>
                </a:solidFill>
              </a:rPr>
              <a:t>bunte</a:t>
            </a:r>
            <a:r>
              <a:rPr lang="en-US" b="1" dirty="0" smtClean="0">
                <a:solidFill>
                  <a:srgbClr val="0070C0"/>
                </a:solidFill>
              </a:rPr>
              <a:t> </a:t>
            </a:r>
            <a:r>
              <a:rPr lang="en-US" b="1" dirty="0" err="1" smtClean="0">
                <a:solidFill>
                  <a:srgbClr val="0070C0"/>
                </a:solidFill>
              </a:rPr>
              <a:t>Eier</a:t>
            </a:r>
            <a:r>
              <a:rPr lang="en-US" b="1" dirty="0" smtClean="0">
                <a:solidFill>
                  <a:srgbClr val="0070C0"/>
                </a:solidFill>
              </a:rPr>
              <a:t> </a:t>
            </a:r>
            <a:r>
              <a:rPr lang="en-US" b="1" dirty="0" err="1" smtClean="0">
                <a:solidFill>
                  <a:srgbClr val="0070C0"/>
                </a:solidFill>
              </a:rPr>
              <a:t>im</a:t>
            </a:r>
            <a:r>
              <a:rPr lang="en-US" b="1" dirty="0" smtClean="0">
                <a:solidFill>
                  <a:srgbClr val="0070C0"/>
                </a:solidFill>
              </a:rPr>
              <a:t> </a:t>
            </a:r>
            <a:r>
              <a:rPr lang="en-US" b="1" dirty="0" err="1" smtClean="0">
                <a:solidFill>
                  <a:srgbClr val="0070C0"/>
                </a:solidFill>
              </a:rPr>
              <a:t>Garten</a:t>
            </a:r>
            <a:r>
              <a:rPr lang="en-US" b="1" dirty="0" smtClean="0">
                <a:solidFill>
                  <a:srgbClr val="0070C0"/>
                </a:solidFill>
              </a:rPr>
              <a:t> </a:t>
            </a:r>
            <a:r>
              <a:rPr lang="en-US" b="1" dirty="0" err="1" smtClean="0">
                <a:solidFill>
                  <a:srgbClr val="0070C0"/>
                </a:solidFill>
              </a:rPr>
              <a:t>versteckt</a:t>
            </a:r>
            <a:r>
              <a:rPr lang="en-US" b="1" dirty="0" smtClean="0">
                <a:solidFill>
                  <a:srgbClr val="0070C0"/>
                </a:solidFill>
              </a:rPr>
              <a:t>.</a:t>
            </a:r>
            <a:endParaRPr lang="ru-RU" b="1" dirty="0">
              <a:solidFill>
                <a:srgbClr val="0070C0"/>
              </a:solidFill>
            </a:endParaRPr>
          </a:p>
        </p:txBody>
      </p:sp>
      <p:pic>
        <p:nvPicPr>
          <p:cNvPr id="4098" name="Picture 2" descr="C:\Users\Мария\Desktop\фото пасха\kak-prazdnuyut-pasxu-v-germanii-5.jpg"/>
          <p:cNvPicPr>
            <a:picLocks noGrp="1" noChangeAspect="1" noChangeArrowheads="1"/>
          </p:cNvPicPr>
          <p:nvPr>
            <p:ph idx="4294967295"/>
          </p:nvPr>
        </p:nvPicPr>
        <p:blipFill>
          <a:blip r:embed="rId2" cstate="print"/>
          <a:srcRect/>
          <a:stretch>
            <a:fillRect/>
          </a:stretch>
        </p:blipFill>
        <p:spPr bwMode="auto">
          <a:xfrm>
            <a:off x="863589" y="1484784"/>
            <a:ext cx="7416824" cy="4896544"/>
          </a:xfrm>
          <a:prstGeom prst="rect">
            <a:avLst/>
          </a:prstGeom>
          <a:noFill/>
        </p:spPr>
      </p:pic>
    </p:spTree>
    <p:extLst>
      <p:ext uri="{BB962C8B-B14F-4D97-AF65-F5344CB8AC3E}">
        <p14:creationId xmlns:p14="http://schemas.microsoft.com/office/powerpoint/2010/main" xmlns="" val="7206948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Мария\Desktop\фото пасха\218633_1_xio-fcmsimage-20100330172712-006003-4bb21850e9aa1.299452969_1001.jpg"/>
          <p:cNvPicPr>
            <a:picLocks noGrp="1" noChangeAspect="1" noChangeArrowheads="1"/>
          </p:cNvPicPr>
          <p:nvPr>
            <p:ph idx="4294967295"/>
          </p:nvPr>
        </p:nvPicPr>
        <p:blipFill>
          <a:blip r:embed="rId2" cstate="print"/>
          <a:srcRect/>
          <a:stretch>
            <a:fillRect/>
          </a:stretch>
        </p:blipFill>
        <p:spPr bwMode="auto">
          <a:xfrm>
            <a:off x="4939524" y="1988840"/>
            <a:ext cx="3672408" cy="4680520"/>
          </a:xfrm>
          <a:prstGeom prst="rect">
            <a:avLst/>
          </a:prstGeom>
          <a:noFill/>
        </p:spPr>
      </p:pic>
      <p:pic>
        <p:nvPicPr>
          <p:cNvPr id="1027" name="Picture 3" descr="C:\Users\Мария\Desktop\фото пасха\niceimage.ru-67294.jpg"/>
          <p:cNvPicPr>
            <a:picLocks noChangeAspect="1" noChangeArrowheads="1"/>
          </p:cNvPicPr>
          <p:nvPr/>
        </p:nvPicPr>
        <p:blipFill>
          <a:blip r:embed="rId3" cstate="print"/>
          <a:srcRect/>
          <a:stretch>
            <a:fillRect/>
          </a:stretch>
        </p:blipFill>
        <p:spPr bwMode="auto">
          <a:xfrm>
            <a:off x="345489" y="2582403"/>
            <a:ext cx="3744416" cy="2989635"/>
          </a:xfrm>
          <a:prstGeom prst="rect">
            <a:avLst/>
          </a:prstGeom>
          <a:noFill/>
        </p:spPr>
      </p:pic>
      <p:sp>
        <p:nvSpPr>
          <p:cNvPr id="3" name="Прямоугольник 2"/>
          <p:cNvSpPr/>
          <p:nvPr/>
        </p:nvSpPr>
        <p:spPr>
          <a:xfrm>
            <a:off x="179512" y="69630"/>
            <a:ext cx="8798511" cy="1508105"/>
          </a:xfrm>
          <a:prstGeom prst="rect">
            <a:avLst/>
          </a:prstGeom>
        </p:spPr>
        <p:txBody>
          <a:bodyPr wrap="square">
            <a:spAutoFit/>
          </a:bodyPr>
          <a:lstStyle/>
          <a:p>
            <a:r>
              <a:rPr lang="en-US" sz="4800" b="1" dirty="0">
                <a:solidFill>
                  <a:srgbClr val="C00000"/>
                </a:solidFill>
              </a:rPr>
              <a:t>Die </a:t>
            </a:r>
            <a:r>
              <a:rPr lang="en-US" sz="4600" b="1" dirty="0" smtClean="0">
                <a:solidFill>
                  <a:srgbClr val="C00000"/>
                </a:solidFill>
              </a:rPr>
              <a:t>Kinder </a:t>
            </a:r>
            <a:r>
              <a:rPr lang="en-US" sz="4600" b="1" dirty="0" err="1">
                <a:solidFill>
                  <a:srgbClr val="C00000"/>
                </a:solidFill>
              </a:rPr>
              <a:t>suchen</a:t>
            </a:r>
            <a:r>
              <a:rPr lang="en-US" sz="4600" b="1" dirty="0">
                <a:solidFill>
                  <a:srgbClr val="C00000"/>
                </a:solidFill>
              </a:rPr>
              <a:t> </a:t>
            </a:r>
            <a:r>
              <a:rPr lang="en-US" sz="4600" b="1" dirty="0" err="1">
                <a:solidFill>
                  <a:srgbClr val="C00000"/>
                </a:solidFill>
              </a:rPr>
              <a:t>Eier</a:t>
            </a:r>
            <a:r>
              <a:rPr lang="en-US" sz="4600" b="1" dirty="0">
                <a:solidFill>
                  <a:srgbClr val="C00000"/>
                </a:solidFill>
              </a:rPr>
              <a:t>.</a:t>
            </a:r>
            <a:r>
              <a:rPr lang="en-US" sz="4400" b="1" dirty="0">
                <a:solidFill>
                  <a:srgbClr val="C00000"/>
                </a:solidFill>
              </a:rPr>
              <a:t/>
            </a:r>
            <a:br>
              <a:rPr lang="en-US" sz="4400" b="1" dirty="0">
                <a:solidFill>
                  <a:srgbClr val="C00000"/>
                </a:solidFill>
              </a:rPr>
            </a:br>
            <a:endParaRPr lang="ru-RU" sz="4400" dirty="0"/>
          </a:p>
        </p:txBody>
      </p:sp>
      <p:sp>
        <p:nvSpPr>
          <p:cNvPr id="4" name="Прямоугольник 3"/>
          <p:cNvSpPr/>
          <p:nvPr/>
        </p:nvSpPr>
        <p:spPr>
          <a:xfrm>
            <a:off x="1789014" y="792648"/>
            <a:ext cx="4305987" cy="769441"/>
          </a:xfrm>
          <a:prstGeom prst="rect">
            <a:avLst/>
          </a:prstGeom>
        </p:spPr>
        <p:txBody>
          <a:bodyPr wrap="none">
            <a:spAutoFit/>
          </a:bodyPr>
          <a:lstStyle/>
          <a:p>
            <a:r>
              <a:rPr lang="en-US" sz="4400" b="1" dirty="0" smtClean="0">
                <a:solidFill>
                  <a:srgbClr val="C00000"/>
                </a:solidFill>
              </a:rPr>
              <a:t>Das </a:t>
            </a:r>
            <a:r>
              <a:rPr lang="en-US" sz="4400" b="1" dirty="0" err="1">
                <a:solidFill>
                  <a:srgbClr val="C00000"/>
                </a:solidFill>
              </a:rPr>
              <a:t>ist</a:t>
            </a:r>
            <a:r>
              <a:rPr lang="en-US" sz="4400" b="1" dirty="0">
                <a:solidFill>
                  <a:srgbClr val="C00000"/>
                </a:solidFill>
              </a:rPr>
              <a:t> so </a:t>
            </a:r>
            <a:r>
              <a:rPr lang="en-US" sz="4400" b="1" dirty="0" err="1">
                <a:solidFill>
                  <a:srgbClr val="C00000"/>
                </a:solidFill>
              </a:rPr>
              <a:t>lustig</a:t>
            </a:r>
            <a:r>
              <a:rPr lang="en-US" b="1" dirty="0">
                <a:solidFill>
                  <a:srgbClr val="C00000"/>
                </a:solidFill>
              </a:rPr>
              <a:t>.</a:t>
            </a:r>
            <a:endParaRPr lang="ru-RU" dirty="0"/>
          </a:p>
        </p:txBody>
      </p:sp>
    </p:spTree>
    <p:extLst>
      <p:ext uri="{BB962C8B-B14F-4D97-AF65-F5344CB8AC3E}">
        <p14:creationId xmlns:p14="http://schemas.microsoft.com/office/powerpoint/2010/main" xmlns="" val="10285982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rot="18850737">
            <a:off x="345606" y="1200166"/>
            <a:ext cx="2952328" cy="2211562"/>
          </a:xfrm>
        </p:spPr>
      </p:pic>
      <p:pic>
        <p:nvPicPr>
          <p:cNvPr id="7" name="Рисунок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8867045">
            <a:off x="2591882" y="2289342"/>
            <a:ext cx="3456384" cy="2157522"/>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8862777">
            <a:off x="5579195" y="3764626"/>
            <a:ext cx="3338212" cy="2002927"/>
          </a:xfrm>
          <a:prstGeom prst="rect">
            <a:avLst/>
          </a:prstGeom>
        </p:spPr>
      </p:pic>
      <p:sp>
        <p:nvSpPr>
          <p:cNvPr id="10" name="Прямоугольник 9"/>
          <p:cNvSpPr/>
          <p:nvPr/>
        </p:nvSpPr>
        <p:spPr>
          <a:xfrm>
            <a:off x="71500" y="1916832"/>
            <a:ext cx="8964996"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cap="none" spc="50" dirty="0" smtClean="0">
                <a:ln w="11430"/>
                <a:solidFill>
                  <a:srgbClr val="0070C0"/>
                </a:solidFill>
                <a:effectLst>
                  <a:outerShdw blurRad="76200" dist="50800" dir="5400000" algn="tl" rotWithShape="0">
                    <a:srgbClr val="000000">
                      <a:alpha val="65000"/>
                    </a:srgbClr>
                  </a:outerShdw>
                </a:effectLst>
                <a:latin typeface="+mj-lt"/>
              </a:rPr>
              <a:t>мы приветствуем вас в нашем языковом лагере</a:t>
            </a:r>
            <a:endParaRPr lang="ru-RU" sz="4800" b="1" cap="none" spc="50" dirty="0">
              <a:ln w="11430"/>
              <a:solidFill>
                <a:srgbClr val="0070C0"/>
              </a:solidFill>
              <a:effectLst>
                <a:outerShdw blurRad="76200" dist="50800" dir="5400000" algn="tl" rotWithShape="0">
                  <a:srgbClr val="000000">
                    <a:alpha val="65000"/>
                  </a:srgbClr>
                </a:outerShdw>
              </a:effectLst>
              <a:latin typeface="+mj-lt"/>
            </a:endParaRPr>
          </a:p>
        </p:txBody>
      </p:sp>
      <p:sp>
        <p:nvSpPr>
          <p:cNvPr id="12" name="Прямоугольник 11"/>
          <p:cNvSpPr/>
          <p:nvPr/>
        </p:nvSpPr>
        <p:spPr>
          <a:xfrm>
            <a:off x="179512" y="86314"/>
            <a:ext cx="856895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800" b="1" cap="none" spc="50" dirty="0" smtClean="0">
                <a:ln w="11430"/>
                <a:effectLst>
                  <a:outerShdw blurRad="76200" dist="50800" dir="5400000" algn="tl" rotWithShape="0">
                    <a:srgbClr val="000000">
                      <a:alpha val="65000"/>
                    </a:srgbClr>
                  </a:outerShdw>
                </a:effectLst>
                <a:latin typeface="+mj-lt"/>
              </a:rPr>
              <a:t>we welcome you in our language camp</a:t>
            </a:r>
            <a:endParaRPr lang="ru-RU" sz="4800" b="1" cap="none" spc="50" dirty="0">
              <a:ln w="11430"/>
              <a:effectLst>
                <a:outerShdw blurRad="76200" dist="50800" dir="5400000" algn="tl" rotWithShape="0">
                  <a:srgbClr val="000000">
                    <a:alpha val="65000"/>
                  </a:srgbClr>
                </a:outerShdw>
              </a:effectLst>
              <a:latin typeface="+mj-lt"/>
            </a:endParaRPr>
          </a:p>
        </p:txBody>
      </p:sp>
      <p:sp>
        <p:nvSpPr>
          <p:cNvPr id="13" name="Прямоугольник 12"/>
          <p:cNvSpPr/>
          <p:nvPr/>
        </p:nvSpPr>
        <p:spPr>
          <a:xfrm>
            <a:off x="71500" y="4225156"/>
            <a:ext cx="8964995"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de-DE" sz="5400" dirty="0" smtClean="0">
                <a:solidFill>
                  <a:srgbClr val="C00000"/>
                </a:solidFill>
                <a:latin typeface="+mj-lt"/>
              </a:rPr>
              <a:t>wir </a:t>
            </a:r>
            <a:r>
              <a:rPr lang="de-DE" sz="5400" dirty="0">
                <a:solidFill>
                  <a:srgbClr val="C00000"/>
                </a:solidFill>
                <a:latin typeface="+mj-lt"/>
              </a:rPr>
              <a:t>begrüßen </a:t>
            </a:r>
            <a:r>
              <a:rPr lang="de-DE" sz="5400" dirty="0" smtClean="0">
                <a:solidFill>
                  <a:srgbClr val="C00000"/>
                </a:solidFill>
                <a:latin typeface="+mj-lt"/>
              </a:rPr>
              <a:t>Sie </a:t>
            </a:r>
            <a:r>
              <a:rPr lang="de-DE" sz="5400" dirty="0">
                <a:solidFill>
                  <a:srgbClr val="C00000"/>
                </a:solidFill>
                <a:latin typeface="+mj-lt"/>
              </a:rPr>
              <a:t>in </a:t>
            </a:r>
            <a:r>
              <a:rPr lang="de-DE" sz="5400" dirty="0" smtClean="0">
                <a:solidFill>
                  <a:srgbClr val="C00000"/>
                </a:solidFill>
                <a:latin typeface="+mj-lt"/>
              </a:rPr>
              <a:t>unsere</a:t>
            </a:r>
            <a:r>
              <a:rPr lang="en-US" sz="5400" dirty="0">
                <a:solidFill>
                  <a:srgbClr val="C00000"/>
                </a:solidFill>
                <a:latin typeface="+mj-lt"/>
              </a:rPr>
              <a:t>m</a:t>
            </a:r>
            <a:r>
              <a:rPr lang="de-DE" sz="5400" dirty="0" smtClean="0">
                <a:solidFill>
                  <a:srgbClr val="C00000"/>
                </a:solidFill>
                <a:latin typeface="+mj-lt"/>
              </a:rPr>
              <a:t> Sprachlager</a:t>
            </a:r>
            <a:endParaRPr lang="ru-RU" sz="5400" b="1" cap="none" spc="50" dirty="0">
              <a:ln w="11430"/>
              <a:solidFill>
                <a:srgbClr val="C00000"/>
              </a:solidFill>
              <a:effectLst>
                <a:outerShdw blurRad="76200" dist="50800" dir="5400000" algn="tl" rotWithShape="0">
                  <a:srgbClr val="000000">
                    <a:alpha val="65000"/>
                  </a:srgbClr>
                </a:outerShdw>
              </a:effectLst>
              <a:latin typeface="+mj-lt"/>
            </a:endParaRPr>
          </a:p>
        </p:txBody>
      </p:sp>
    </p:spTree>
    <p:extLst>
      <p:ext uri="{BB962C8B-B14F-4D97-AF65-F5344CB8AC3E}">
        <p14:creationId xmlns:p14="http://schemas.microsoft.com/office/powerpoint/2010/main" xmlns="" val="11969592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273050"/>
            <a:ext cx="3008313" cy="5100166"/>
          </a:xfrm>
        </p:spPr>
        <p:txBody>
          <a:bodyPr/>
          <a:lstStyle/>
          <a:p>
            <a:endParaRPr lang="ru-RU" dirty="0"/>
          </a:p>
        </p:txBody>
      </p:sp>
      <p:sp>
        <p:nvSpPr>
          <p:cNvPr id="9" name="Текст 8"/>
          <p:cNvSpPr>
            <a:spLocks noGrp="1"/>
          </p:cNvSpPr>
          <p:nvPr>
            <p:ph type="body" sz="half" idx="2"/>
          </p:nvPr>
        </p:nvSpPr>
        <p:spPr>
          <a:xfrm>
            <a:off x="179512" y="260648"/>
            <a:ext cx="3384376" cy="5937523"/>
          </a:xfrm>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en-US" sz="3600" b="1" dirty="0" err="1" smtClean="0">
                <a:solidFill>
                  <a:schemeClr val="accent3">
                    <a:lumMod val="50000"/>
                  </a:schemeClr>
                </a:solidFill>
              </a:rPr>
              <a:t>Blaues</a:t>
            </a:r>
            <a:r>
              <a:rPr lang="en-US" sz="3600" b="1" dirty="0" smtClean="0">
                <a:solidFill>
                  <a:schemeClr val="accent3">
                    <a:lumMod val="50000"/>
                  </a:schemeClr>
                </a:solidFill>
              </a:rPr>
              <a:t> </a:t>
            </a:r>
            <a:r>
              <a:rPr lang="en-US" sz="3600" b="1" dirty="0" err="1" smtClean="0">
                <a:solidFill>
                  <a:schemeClr val="accent3">
                    <a:lumMod val="50000"/>
                  </a:schemeClr>
                </a:solidFill>
              </a:rPr>
              <a:t>Ei</a:t>
            </a:r>
            <a:r>
              <a:rPr lang="en-US" sz="3600" b="1" dirty="0" smtClean="0">
                <a:solidFill>
                  <a:schemeClr val="accent3">
                    <a:lumMod val="50000"/>
                  </a:schemeClr>
                </a:solidFill>
              </a:rPr>
              <a:t>, </a:t>
            </a:r>
          </a:p>
          <a:p>
            <a:r>
              <a:rPr lang="en-US" sz="3600" b="1" dirty="0" smtClean="0">
                <a:solidFill>
                  <a:schemeClr val="accent3">
                    <a:lumMod val="50000"/>
                  </a:schemeClr>
                </a:solidFill>
              </a:rPr>
              <a:t>Rotes </a:t>
            </a:r>
            <a:r>
              <a:rPr lang="en-US" sz="3600" b="1" dirty="0" err="1" smtClean="0">
                <a:solidFill>
                  <a:schemeClr val="accent3">
                    <a:lumMod val="50000"/>
                  </a:schemeClr>
                </a:solidFill>
              </a:rPr>
              <a:t>Ei</a:t>
            </a:r>
            <a:r>
              <a:rPr lang="en-US" sz="3600" b="1" dirty="0" smtClean="0">
                <a:solidFill>
                  <a:schemeClr val="accent3">
                    <a:lumMod val="50000"/>
                  </a:schemeClr>
                </a:solidFill>
              </a:rPr>
              <a:t>,</a:t>
            </a:r>
          </a:p>
          <a:p>
            <a:r>
              <a:rPr lang="en-US" sz="3600" b="1" dirty="0" smtClean="0">
                <a:solidFill>
                  <a:schemeClr val="accent3">
                    <a:lumMod val="50000"/>
                  </a:schemeClr>
                </a:solidFill>
              </a:rPr>
              <a:t>In den B</a:t>
            </a:r>
            <a:r>
              <a:rPr lang="ru-RU" sz="3600" b="1" dirty="0" err="1" smtClean="0">
                <a:solidFill>
                  <a:schemeClr val="accent3">
                    <a:lumMod val="50000"/>
                  </a:schemeClr>
                </a:solidFill>
              </a:rPr>
              <a:t>ӓ</a:t>
            </a:r>
            <a:r>
              <a:rPr lang="en-US" sz="3600" b="1" dirty="0" err="1" smtClean="0">
                <a:solidFill>
                  <a:schemeClr val="accent3">
                    <a:lumMod val="50000"/>
                  </a:schemeClr>
                </a:solidFill>
              </a:rPr>
              <a:t>umen</a:t>
            </a:r>
            <a:endParaRPr lang="en-US" sz="3600" b="1" dirty="0" smtClean="0">
              <a:solidFill>
                <a:schemeClr val="accent3">
                  <a:lumMod val="50000"/>
                </a:schemeClr>
              </a:solidFill>
            </a:endParaRPr>
          </a:p>
          <a:p>
            <a:r>
              <a:rPr lang="en-US" sz="3600" b="1" dirty="0" err="1" smtClean="0">
                <a:solidFill>
                  <a:schemeClr val="accent3">
                    <a:lumMod val="50000"/>
                  </a:schemeClr>
                </a:solidFill>
              </a:rPr>
              <a:t>sind</a:t>
            </a:r>
            <a:r>
              <a:rPr lang="en-US" sz="3600" b="1" dirty="0" smtClean="0">
                <a:solidFill>
                  <a:schemeClr val="accent3">
                    <a:lumMod val="50000"/>
                  </a:schemeClr>
                </a:solidFill>
              </a:rPr>
              <a:t> </a:t>
            </a:r>
            <a:r>
              <a:rPr lang="en-US" sz="3600" b="1" dirty="0" err="1" smtClean="0">
                <a:solidFill>
                  <a:schemeClr val="accent3">
                    <a:lumMod val="50000"/>
                  </a:schemeClr>
                </a:solidFill>
              </a:rPr>
              <a:t>noch</a:t>
            </a:r>
            <a:r>
              <a:rPr lang="en-US" sz="3600" b="1" dirty="0" smtClean="0">
                <a:solidFill>
                  <a:schemeClr val="accent3">
                    <a:lumMod val="50000"/>
                  </a:schemeClr>
                </a:solidFill>
              </a:rPr>
              <a:t> </a:t>
            </a:r>
            <a:r>
              <a:rPr lang="en-US" sz="3600" b="1" dirty="0" err="1" smtClean="0">
                <a:solidFill>
                  <a:schemeClr val="accent3">
                    <a:lumMod val="50000"/>
                  </a:schemeClr>
                </a:solidFill>
              </a:rPr>
              <a:t>zwei</a:t>
            </a:r>
            <a:r>
              <a:rPr lang="en-US" sz="3600" b="1" dirty="0" smtClean="0">
                <a:solidFill>
                  <a:schemeClr val="accent3">
                    <a:lumMod val="50000"/>
                  </a:schemeClr>
                </a:solidFill>
              </a:rPr>
              <a:t>.</a:t>
            </a:r>
          </a:p>
          <a:p>
            <a:r>
              <a:rPr lang="en-US" sz="3600" b="1" dirty="0" err="1" smtClean="0">
                <a:solidFill>
                  <a:schemeClr val="accent3">
                    <a:lumMod val="50000"/>
                  </a:schemeClr>
                </a:solidFill>
              </a:rPr>
              <a:t>Hier</a:t>
            </a:r>
            <a:r>
              <a:rPr lang="en-US" sz="3600" b="1" dirty="0" smtClean="0">
                <a:solidFill>
                  <a:schemeClr val="accent3">
                    <a:lumMod val="50000"/>
                  </a:schemeClr>
                </a:solidFill>
              </a:rPr>
              <a:t> </a:t>
            </a:r>
            <a:r>
              <a:rPr lang="en-US" sz="3600" b="1" dirty="0" err="1" smtClean="0">
                <a:solidFill>
                  <a:schemeClr val="accent3">
                    <a:lumMod val="50000"/>
                  </a:schemeClr>
                </a:solidFill>
              </a:rPr>
              <a:t>ein</a:t>
            </a:r>
            <a:r>
              <a:rPr lang="en-US" sz="3600" b="1" dirty="0" smtClean="0">
                <a:solidFill>
                  <a:schemeClr val="accent3">
                    <a:lumMod val="50000"/>
                  </a:schemeClr>
                </a:solidFill>
              </a:rPr>
              <a:t> Nest,</a:t>
            </a:r>
          </a:p>
          <a:p>
            <a:r>
              <a:rPr lang="en-US" sz="3600" b="1" dirty="0" err="1" smtClean="0">
                <a:solidFill>
                  <a:schemeClr val="accent3">
                    <a:lumMod val="50000"/>
                  </a:schemeClr>
                </a:solidFill>
              </a:rPr>
              <a:t>dort</a:t>
            </a:r>
            <a:r>
              <a:rPr lang="en-US" sz="3600" b="1" dirty="0" smtClean="0">
                <a:solidFill>
                  <a:schemeClr val="accent3">
                    <a:lumMod val="50000"/>
                  </a:schemeClr>
                </a:solidFill>
              </a:rPr>
              <a:t> </a:t>
            </a:r>
            <a:r>
              <a:rPr lang="en-US" sz="3600" b="1" dirty="0" err="1" smtClean="0">
                <a:solidFill>
                  <a:schemeClr val="accent3">
                    <a:lumMod val="50000"/>
                  </a:schemeClr>
                </a:solidFill>
              </a:rPr>
              <a:t>ein</a:t>
            </a:r>
            <a:r>
              <a:rPr lang="en-US" sz="3600" b="1" dirty="0" smtClean="0">
                <a:solidFill>
                  <a:schemeClr val="accent3">
                    <a:lumMod val="50000"/>
                  </a:schemeClr>
                </a:solidFill>
              </a:rPr>
              <a:t> Nest.</a:t>
            </a:r>
          </a:p>
          <a:p>
            <a:r>
              <a:rPr lang="en-US" sz="3600" b="1" dirty="0" err="1" smtClean="0">
                <a:solidFill>
                  <a:schemeClr val="accent3">
                    <a:lumMod val="50000"/>
                  </a:schemeClr>
                </a:solidFill>
              </a:rPr>
              <a:t>Sehr</a:t>
            </a:r>
            <a:r>
              <a:rPr lang="en-US" sz="3600" b="1" dirty="0" smtClean="0">
                <a:solidFill>
                  <a:schemeClr val="accent3">
                    <a:lumMod val="50000"/>
                  </a:schemeClr>
                </a:solidFill>
              </a:rPr>
              <a:t> </a:t>
            </a:r>
            <a:r>
              <a:rPr lang="en-US" sz="3600" b="1" dirty="0" err="1" smtClean="0">
                <a:solidFill>
                  <a:schemeClr val="accent3">
                    <a:lumMod val="50000"/>
                  </a:schemeClr>
                </a:solidFill>
              </a:rPr>
              <a:t>sch</a:t>
            </a:r>
            <a:r>
              <a:rPr lang="ru-RU" sz="3600" b="1" dirty="0" err="1" smtClean="0">
                <a:solidFill>
                  <a:schemeClr val="accent3">
                    <a:lumMod val="50000"/>
                  </a:schemeClr>
                </a:solidFill>
              </a:rPr>
              <a:t>ӧ</a:t>
            </a:r>
            <a:r>
              <a:rPr lang="en-US" sz="3600" b="1" dirty="0" smtClean="0">
                <a:solidFill>
                  <a:schemeClr val="accent3">
                    <a:lumMod val="50000"/>
                  </a:schemeClr>
                </a:solidFill>
              </a:rPr>
              <a:t>n </a:t>
            </a:r>
            <a:r>
              <a:rPr lang="en-US" sz="3600" b="1" dirty="0" err="1" smtClean="0">
                <a:solidFill>
                  <a:schemeClr val="accent3">
                    <a:lumMod val="50000"/>
                  </a:schemeClr>
                </a:solidFill>
              </a:rPr>
              <a:t>ist</a:t>
            </a:r>
            <a:r>
              <a:rPr lang="en-US" sz="3600" b="1" dirty="0" smtClean="0">
                <a:solidFill>
                  <a:schemeClr val="accent3">
                    <a:lumMod val="50000"/>
                  </a:schemeClr>
                </a:solidFill>
              </a:rPr>
              <a:t> </a:t>
            </a:r>
          </a:p>
          <a:p>
            <a:r>
              <a:rPr lang="en-US" sz="3600" b="1" dirty="0" smtClean="0">
                <a:solidFill>
                  <a:schemeClr val="accent3">
                    <a:lumMod val="50000"/>
                  </a:schemeClr>
                </a:solidFill>
              </a:rPr>
              <a:t>das </a:t>
            </a:r>
            <a:r>
              <a:rPr lang="en-US" sz="3600" b="1" dirty="0" err="1" smtClean="0">
                <a:solidFill>
                  <a:schemeClr val="accent3">
                    <a:lumMod val="50000"/>
                  </a:schemeClr>
                </a:solidFill>
              </a:rPr>
              <a:t>Osterfest</a:t>
            </a:r>
            <a:r>
              <a:rPr lang="en-US" sz="3600" b="1" dirty="0" smtClean="0">
                <a:solidFill>
                  <a:schemeClr val="accent3">
                    <a:lumMod val="50000"/>
                  </a:schemeClr>
                </a:solidFill>
              </a:rPr>
              <a:t>!</a:t>
            </a:r>
          </a:p>
          <a:p>
            <a:endParaRPr lang="ru-RU" sz="3600" b="1" dirty="0">
              <a:solidFill>
                <a:schemeClr val="accent3">
                  <a:lumMod val="50000"/>
                </a:schemeClr>
              </a:solidFill>
            </a:endParaRPr>
          </a:p>
        </p:txBody>
      </p:sp>
      <p:pic>
        <p:nvPicPr>
          <p:cNvPr id="7170" name="Picture 2" descr="C:\Users\Мария\Desktop\фото пасха\pic1_l.jpg"/>
          <p:cNvPicPr>
            <a:picLocks noGrp="1" noChangeAspect="1" noChangeArrowheads="1"/>
          </p:cNvPicPr>
          <p:nvPr>
            <p:ph idx="1"/>
          </p:nvPr>
        </p:nvPicPr>
        <p:blipFill>
          <a:blip r:embed="rId2" cstate="print"/>
          <a:srcRect/>
          <a:stretch>
            <a:fillRect/>
          </a:stretch>
        </p:blipFill>
        <p:spPr bwMode="auto">
          <a:xfrm>
            <a:off x="3538358" y="457101"/>
            <a:ext cx="5554960" cy="5544616"/>
          </a:xfrm>
          <a:prstGeom prst="rect">
            <a:avLst/>
          </a:prstGeom>
          <a:noFill/>
        </p:spPr>
      </p:pic>
    </p:spTree>
    <p:extLst>
      <p:ext uri="{BB962C8B-B14F-4D97-AF65-F5344CB8AC3E}">
        <p14:creationId xmlns:p14="http://schemas.microsoft.com/office/powerpoint/2010/main" xmlns="" val="29522331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5"/>
          <p:cNvSpPr>
            <a:spLocks noGrp="1" noChangeArrowheads="1"/>
          </p:cNvSpPr>
          <p:nvPr>
            <p:ph type="subTitle" idx="1"/>
          </p:nvPr>
        </p:nvSpPr>
        <p:spPr>
          <a:xfrm>
            <a:off x="179388" y="260648"/>
            <a:ext cx="8713787" cy="5688013"/>
          </a:xfrm>
        </p:spPr>
        <p:txBody>
          <a:bodyPr/>
          <a:lstStyle/>
          <a:p>
            <a:pPr algn="ctr"/>
            <a:r>
              <a:rPr lang="ru-RU" sz="5400" dirty="0">
                <a:solidFill>
                  <a:schemeClr val="accent6">
                    <a:lumMod val="75000"/>
                  </a:schemeClr>
                </a:solidFill>
              </a:rPr>
              <a:t>Пасха – любимый праздник на  Руси.</a:t>
            </a:r>
          </a:p>
          <a:p>
            <a:endParaRPr lang="ru-RU" sz="5400" dirty="0"/>
          </a:p>
          <a:p>
            <a:r>
              <a:rPr lang="ru-RU" dirty="0"/>
              <a:t>                                                                                                   </a:t>
            </a:r>
          </a:p>
        </p:txBody>
      </p:sp>
      <p:pic>
        <p:nvPicPr>
          <p:cNvPr id="2054" name="Picture 6"/>
          <p:cNvPicPr>
            <a:picLocks noChangeAspect="1" noChangeArrowheads="1"/>
          </p:cNvPicPr>
          <p:nvPr/>
        </p:nvPicPr>
        <p:blipFill>
          <a:blip r:embed="rId2" cstate="print"/>
          <a:srcRect/>
          <a:stretch>
            <a:fillRect/>
          </a:stretch>
        </p:blipFill>
        <p:spPr bwMode="auto">
          <a:xfrm>
            <a:off x="251520" y="2682865"/>
            <a:ext cx="4013799" cy="4130639"/>
          </a:xfrm>
          <a:prstGeom prst="rect">
            <a:avLst/>
          </a:prstGeom>
          <a:noFill/>
          <a:ln w="9525">
            <a:noFill/>
            <a:miter lim="800000"/>
            <a:headEnd/>
            <a:tailEnd/>
          </a:ln>
          <a:effectLst/>
        </p:spPr>
      </p:pic>
      <p:pic>
        <p:nvPicPr>
          <p:cNvPr id="1026" name="Picture 2" descr="http://www.anypics.ru/pic/201306/1920x1080/anypics.ru-6700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23709" y="3452040"/>
            <a:ext cx="4608512" cy="25922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3255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500"/>
                                  </p:stCondLst>
                                  <p:childTnLst>
                                    <p:set>
                                      <p:cBhvr>
                                        <p:cTn id="6" dur="1" fill="hold">
                                          <p:stCondLst>
                                            <p:cond delay="0"/>
                                          </p:stCondLst>
                                        </p:cTn>
                                        <p:tgtEl>
                                          <p:spTgt spid="2053">
                                            <p:txEl>
                                              <p:pRg st="0" end="0"/>
                                            </p:txEl>
                                          </p:spTgt>
                                        </p:tgtEl>
                                        <p:attrNameLst>
                                          <p:attrName>style.visibility</p:attrName>
                                        </p:attrNameLst>
                                      </p:cBhvr>
                                      <p:to>
                                        <p:strVal val="visible"/>
                                      </p:to>
                                    </p:set>
                                    <p:anim calcmode="lin" valueType="num">
                                      <p:cBhvr additive="base">
                                        <p:cTn id="7" dur="5000" fill="hold"/>
                                        <p:tgtEl>
                                          <p:spTgt spid="205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05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500"/>
                            </p:stCondLst>
                            <p:childTnLst>
                              <p:par>
                                <p:cTn id="10" presetID="7" presetClass="entr" presetSubtype="4" fill="hold" nodeType="afterEffect">
                                  <p:stCondLst>
                                    <p:cond delay="0"/>
                                  </p:stCondLst>
                                  <p:childTnLst>
                                    <p:set>
                                      <p:cBhvr>
                                        <p:cTn id="11" dur="1" fill="hold">
                                          <p:stCondLst>
                                            <p:cond delay="0"/>
                                          </p:stCondLst>
                                        </p:cTn>
                                        <p:tgtEl>
                                          <p:spTgt spid="2053">
                                            <p:txEl>
                                              <p:pRg st="2" end="2"/>
                                            </p:txEl>
                                          </p:spTgt>
                                        </p:tgtEl>
                                        <p:attrNameLst>
                                          <p:attrName>style.visibility</p:attrName>
                                        </p:attrNameLst>
                                      </p:cBhvr>
                                      <p:to>
                                        <p:strVal val="visible"/>
                                      </p:to>
                                    </p:set>
                                    <p:anim calcmode="lin" valueType="num">
                                      <p:cBhvr additive="base">
                                        <p:cTn id="12" dur="5000" fill="hold"/>
                                        <p:tgtEl>
                                          <p:spTgt spid="2053">
                                            <p:txEl>
                                              <p:pRg st="2" end="2"/>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205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500"/>
                            </p:stCondLst>
                            <p:childTnLst>
                              <p:par>
                                <p:cTn id="15" presetID="8" presetClass="entr" presetSubtype="16" fill="hold" nodeType="afterEffect">
                                  <p:stCondLst>
                                    <p:cond delay="2000"/>
                                  </p:stCondLst>
                                  <p:childTnLst>
                                    <p:set>
                                      <p:cBhvr>
                                        <p:cTn id="16" dur="1" fill="hold">
                                          <p:stCondLst>
                                            <p:cond delay="0"/>
                                          </p:stCondLst>
                                        </p:cTn>
                                        <p:tgtEl>
                                          <p:spTgt spid="2054"/>
                                        </p:tgtEl>
                                        <p:attrNameLst>
                                          <p:attrName>style.visibility</p:attrName>
                                        </p:attrNameLst>
                                      </p:cBhvr>
                                      <p:to>
                                        <p:strVal val="visible"/>
                                      </p:to>
                                    </p:set>
                                    <p:animEffect transition="in" filter="diamond(in)">
                                      <p:cBhvr>
                                        <p:cTn id="17"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a:xfrm>
            <a:off x="0" y="0"/>
            <a:ext cx="9144000" cy="1340768"/>
          </a:xfrm>
        </p:spPr>
        <p:txBody>
          <a:bodyPr/>
          <a:lstStyle/>
          <a:p>
            <a:pPr marL="0" indent="0" algn="ctr">
              <a:buNone/>
            </a:pPr>
            <a:r>
              <a:rPr lang="ru-RU" sz="2800" dirty="0">
                <a:solidFill>
                  <a:schemeClr val="accent6">
                    <a:lumMod val="50000"/>
                  </a:schemeClr>
                </a:solidFill>
              </a:rPr>
              <a:t>Пасха - праздник Светлого Христова воскресения</a:t>
            </a:r>
            <a:r>
              <a:rPr lang="ru-RU" sz="2800" dirty="0" smtClean="0"/>
              <a:t>..</a:t>
            </a:r>
            <a:r>
              <a:rPr lang="ru-RU" dirty="0" smtClean="0"/>
              <a:t> </a:t>
            </a:r>
            <a:endParaRPr lang="ru-RU" dirty="0"/>
          </a:p>
        </p:txBody>
      </p:sp>
      <p:pic>
        <p:nvPicPr>
          <p:cNvPr id="4" name="Текст 3" descr="http://www.moikompas.ru/img/compas/2008-04-11/pasha_v_semje/60932406.jpg"/>
          <p:cNvPicPr>
            <a:picLocks noGrp="1" noChangeAspect="1" noChangeArrowheads="1"/>
          </p:cNvPicPr>
          <p:nvPr>
            <p:ph idx="4294967295"/>
          </p:nvPr>
        </p:nvPicPr>
        <p:blipFill>
          <a:blip r:embed="rId2" cstate="print"/>
          <a:srcRect/>
          <a:stretch>
            <a:fillRect/>
          </a:stretch>
        </p:blipFill>
        <p:spPr>
          <a:xfrm>
            <a:off x="0" y="1340768"/>
            <a:ext cx="9144000" cy="5517232"/>
          </a:xfrm>
          <a:prstGeom prst="rect">
            <a:avLst/>
          </a:prstGeom>
          <a:noFill/>
          <a:ln/>
        </p:spPr>
      </p:pic>
    </p:spTree>
    <p:extLst>
      <p:ext uri="{BB962C8B-B14F-4D97-AF65-F5344CB8AC3E}">
        <p14:creationId xmlns:p14="http://schemas.microsoft.com/office/powerpoint/2010/main" xmlns="" val="1435638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diamond(in)">
                                      <p:cBhvr>
                                        <p:cTn id="11"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0"/>
            <a:ext cx="7765322" cy="667162"/>
          </a:xfrm>
        </p:spPr>
        <p:txBody>
          <a:bodyPr>
            <a:normAutofit fontScale="90000"/>
          </a:bodyPr>
          <a:lstStyle/>
          <a:p>
            <a:pPr marL="0" indent="0">
              <a:buNone/>
            </a:pPr>
            <a:r>
              <a:rPr lang="ru-RU" dirty="0">
                <a:effectLst/>
              </a:rPr>
              <a:t>История праздника Пасхи в России</a:t>
            </a:r>
            <a:br>
              <a:rPr lang="ru-RU" dirty="0">
                <a:effectLst/>
              </a:rPr>
            </a:br>
            <a:r>
              <a:rPr lang="ru-RU" b="0" dirty="0">
                <a:effectLst/>
              </a:rPr>
              <a:t/>
            </a:r>
            <a:br>
              <a:rPr lang="ru-RU" b="0" dirty="0">
                <a:effectLst/>
              </a:rPr>
            </a:br>
            <a:r>
              <a:rPr lang="ru-RU" b="0" dirty="0">
                <a:effectLst/>
              </a:rPr>
              <a:t/>
            </a:r>
            <a:br>
              <a:rPr lang="ru-RU" b="0" dirty="0">
                <a:effectLst/>
              </a:rPr>
            </a:br>
            <a:endParaRPr lang="ru-RU" dirty="0"/>
          </a:p>
        </p:txBody>
      </p:sp>
      <p:sp>
        <p:nvSpPr>
          <p:cNvPr id="3" name="Объект 2"/>
          <p:cNvSpPr>
            <a:spLocks noGrp="1"/>
          </p:cNvSpPr>
          <p:nvPr>
            <p:ph idx="4294967295"/>
          </p:nvPr>
        </p:nvSpPr>
        <p:spPr>
          <a:xfrm>
            <a:off x="-23727" y="1052736"/>
            <a:ext cx="3200892" cy="6768752"/>
          </a:xfrm>
          <a:prstGeom prst="rect">
            <a:avLst/>
          </a:prstGeom>
        </p:spPr>
        <p:txBody>
          <a:bodyPr>
            <a:normAutofit fontScale="92500"/>
          </a:bodyPr>
          <a:lstStyle/>
          <a:p>
            <a:pPr marL="0" indent="0" algn="r">
              <a:buNone/>
            </a:pPr>
            <a:endParaRPr lang="ru-RU" b="1" dirty="0">
              <a:effectLst/>
            </a:endParaRPr>
          </a:p>
          <a:p>
            <a:pPr marL="45720" indent="0" algn="ctr">
              <a:buNone/>
            </a:pPr>
            <a:r>
              <a:rPr lang="ru-RU" dirty="0">
                <a:solidFill>
                  <a:schemeClr val="tx2">
                    <a:lumMod val="75000"/>
                  </a:schemeClr>
                </a:solidFill>
                <a:effectLst/>
              </a:rPr>
              <a:t>До появления христианства многие народы отмечали весной возрождение природы и воскрешение своих богов. И в нашей стране были языческие весенние праздники. Но с введением христианства традиции их празднования были перенесены на Пасху. Отмечается она в России с 10 века и значение ее – радость по поводу воскрешения Иисуса Христа</a:t>
            </a:r>
          </a:p>
          <a:p>
            <a:pPr marL="45720" indent="0">
              <a:buNone/>
            </a:pPr>
            <a:r>
              <a:rPr lang="ru-RU" dirty="0">
                <a:effectLst/>
              </a:rPr>
              <a:t/>
            </a:r>
            <a:br>
              <a:rPr lang="ru-RU" dirty="0">
                <a:effectLst/>
              </a:rPr>
            </a:br>
            <a:r>
              <a:rPr lang="ru-RU" dirty="0">
                <a:effectLst/>
              </a:rPr>
              <a:t/>
            </a:r>
            <a:br>
              <a:rPr lang="ru-RU" dirty="0">
                <a:effectLst/>
              </a:rPr>
            </a:br>
            <a:endParaRPr lang="ru-RU" dirty="0"/>
          </a:p>
        </p:txBody>
      </p:sp>
      <p:pic>
        <p:nvPicPr>
          <p:cNvPr id="1026" name="Picture 2" descr="http://www.ptxtnuht.pl.ua/images/pages/xv/xv.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77165" y="1268760"/>
            <a:ext cx="5969213" cy="55172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2287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0"/>
            <a:ext cx="9104799" cy="3429000"/>
          </a:xfrm>
        </p:spPr>
        <p:txBody>
          <a:bodyPr/>
          <a:lstStyle/>
          <a:p>
            <a:pPr marL="0" indent="0">
              <a:buNone/>
            </a:pPr>
            <a:r>
              <a:rPr lang="ru-RU" dirty="0" smtClean="0">
                <a:solidFill>
                  <a:schemeClr val="accent6">
                    <a:lumMod val="75000"/>
                  </a:schemeClr>
                </a:solidFill>
              </a:rPr>
              <a:t>Подготовка к празднику</a:t>
            </a:r>
            <a:br>
              <a:rPr lang="ru-RU" dirty="0" smtClean="0">
                <a:solidFill>
                  <a:schemeClr val="accent6">
                    <a:lumMod val="75000"/>
                  </a:schemeClr>
                </a:solidFill>
              </a:rPr>
            </a:br>
            <a:endParaRPr lang="ru-RU" dirty="0">
              <a:solidFill>
                <a:schemeClr val="accent6">
                  <a:lumMod val="75000"/>
                </a:schemeClr>
              </a:solidFill>
            </a:endParaRPr>
          </a:p>
        </p:txBody>
      </p:sp>
      <p:sp>
        <p:nvSpPr>
          <p:cNvPr id="3" name="Объект 2"/>
          <p:cNvSpPr>
            <a:spLocks noGrp="1"/>
          </p:cNvSpPr>
          <p:nvPr>
            <p:ph idx="4294967295"/>
          </p:nvPr>
        </p:nvSpPr>
        <p:spPr>
          <a:xfrm>
            <a:off x="0" y="1412776"/>
            <a:ext cx="3347864" cy="5445224"/>
          </a:xfrm>
          <a:prstGeom prst="rect">
            <a:avLst/>
          </a:prstGeom>
        </p:spPr>
        <p:txBody>
          <a:bodyPr>
            <a:normAutofit fontScale="85000" lnSpcReduction="20000"/>
          </a:bodyPr>
          <a:lstStyle/>
          <a:p>
            <a:pPr marL="45720" indent="0">
              <a:buNone/>
            </a:pPr>
            <a:r>
              <a:rPr lang="ru-RU" b="1" u="sng" dirty="0">
                <a:solidFill>
                  <a:schemeClr val="bg2">
                    <a:lumMod val="25000"/>
                  </a:schemeClr>
                </a:solidFill>
                <a:effectLst/>
                <a:hlinkClick r:id="rId2"/>
              </a:rPr>
              <a:t>Готовиться к пасхе</a:t>
            </a:r>
            <a:r>
              <a:rPr lang="ru-RU" b="1" dirty="0">
                <a:solidFill>
                  <a:schemeClr val="bg2">
                    <a:lumMod val="25000"/>
                  </a:schemeClr>
                </a:solidFill>
                <a:effectLst/>
              </a:rPr>
              <a:t> хозяйки начинают к этому празднику задолго. Неделя до Светлого Христового Воскресения называется страстной. Люди занимаются очищением и подготовкой дома и своего тела к его встрече. Хозяйки чистят и моют дом, стирают и убирают. В это время убирали зимние рамы и отмывали окна. Последняя неделя Великого поста самая трудная. Поэтому нужно также очищать свои мысли и больше времени проводить в молитве</a:t>
            </a:r>
            <a:r>
              <a:rPr lang="ru-RU" b="1" dirty="0" smtClean="0">
                <a:solidFill>
                  <a:schemeClr val="bg2">
                    <a:lumMod val="25000"/>
                  </a:schemeClr>
                </a:solidFill>
                <a:effectLst/>
              </a:rPr>
              <a:t>.</a:t>
            </a:r>
            <a:endParaRPr lang="ru-RU" b="1" dirty="0">
              <a:solidFill>
                <a:schemeClr val="bg2">
                  <a:lumMod val="25000"/>
                </a:schemeClr>
              </a:solidFill>
            </a:endParaRPr>
          </a:p>
        </p:txBody>
      </p:sp>
      <p:pic>
        <p:nvPicPr>
          <p:cNvPr id="4" name="Рисунок 3"/>
          <p:cNvPicPr>
            <a:picLocks noChangeAspect="1"/>
          </p:cNvPicPr>
          <p:nvPr/>
        </p:nvPicPr>
        <p:blipFill>
          <a:blip r:embed="rId3" cstate="print"/>
          <a:stretch>
            <a:fillRect/>
          </a:stretch>
        </p:blipFill>
        <p:spPr>
          <a:xfrm>
            <a:off x="3611574" y="1556792"/>
            <a:ext cx="5472608" cy="4914279"/>
          </a:xfrm>
          <a:prstGeom prst="rect">
            <a:avLst/>
          </a:prstGeom>
        </p:spPr>
      </p:pic>
    </p:spTree>
    <p:extLst>
      <p:ext uri="{BB962C8B-B14F-4D97-AF65-F5344CB8AC3E}">
        <p14:creationId xmlns:p14="http://schemas.microsoft.com/office/powerpoint/2010/main" xmlns="" val="14651966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Rot="1" noChangeArrowheads="1"/>
          </p:cNvSpPr>
          <p:nvPr>
            <p:ph idx="4294967295"/>
          </p:nvPr>
        </p:nvSpPr>
        <p:spPr>
          <a:xfrm>
            <a:off x="1314" y="0"/>
            <a:ext cx="9395222" cy="4077072"/>
          </a:xfrm>
          <a:prstGeom prst="rect">
            <a:avLst/>
          </a:prstGeom>
        </p:spPr>
        <p:txBody>
          <a:bodyPr>
            <a:normAutofit/>
          </a:bodyPr>
          <a:lstStyle/>
          <a:p>
            <a:pPr marL="0" indent="0">
              <a:lnSpc>
                <a:spcPct val="80000"/>
              </a:lnSpc>
              <a:buNone/>
            </a:pPr>
            <a:r>
              <a:rPr lang="ru-RU" sz="4700" dirty="0" smtClean="0"/>
              <a:t>             </a:t>
            </a:r>
          </a:p>
          <a:p>
            <a:pPr marL="0" indent="0" algn="ctr">
              <a:lnSpc>
                <a:spcPct val="80000"/>
              </a:lnSpc>
              <a:buNone/>
            </a:pPr>
            <a:r>
              <a:rPr lang="ru-RU" sz="4700" dirty="0" smtClean="0"/>
              <a:t> </a:t>
            </a:r>
            <a:r>
              <a:rPr lang="ru-RU" sz="4700" dirty="0" smtClean="0">
                <a:solidFill>
                  <a:schemeClr val="accent6">
                    <a:lumMod val="50000"/>
                  </a:schemeClr>
                </a:solidFill>
              </a:rPr>
              <a:t>СИМВОЛ ПАСХИ</a:t>
            </a:r>
            <a:endParaRPr lang="ru-RU" sz="4700" dirty="0">
              <a:solidFill>
                <a:schemeClr val="accent6">
                  <a:lumMod val="50000"/>
                </a:schemeClr>
              </a:solidFill>
            </a:endParaRPr>
          </a:p>
          <a:p>
            <a:pPr marL="0" indent="0">
              <a:lnSpc>
                <a:spcPct val="80000"/>
              </a:lnSpc>
              <a:buNone/>
            </a:pPr>
            <a:r>
              <a:rPr lang="ru-RU" sz="2400" dirty="0" smtClean="0"/>
              <a:t>Обычно  </a:t>
            </a:r>
            <a:r>
              <a:rPr lang="ru-RU" sz="2400" dirty="0"/>
              <a:t>яйца окрашивали в красный </a:t>
            </a:r>
            <a:r>
              <a:rPr lang="ru-RU" sz="2400" dirty="0" smtClean="0"/>
              <a:t>цвет. </a:t>
            </a:r>
            <a:r>
              <a:rPr lang="ru-RU" sz="2400" dirty="0"/>
              <a:t>Красное яйцо - символ Воскресения, символ Пасхи.</a:t>
            </a:r>
          </a:p>
          <a:p>
            <a:pPr marL="45720" indent="0">
              <a:lnSpc>
                <a:spcPct val="80000"/>
              </a:lnSpc>
              <a:buNone/>
            </a:pPr>
            <a:r>
              <a:rPr lang="ru-RU" sz="2400" dirty="0" smtClean="0"/>
              <a:t>Особенным </a:t>
            </a:r>
            <a:r>
              <a:rPr lang="ru-RU" sz="2400" dirty="0"/>
              <a:t>уважением пользовалось в народе “пасхальное яйцо”, полученное первым: оно обладало </a:t>
            </a:r>
            <a:r>
              <a:rPr lang="ru-RU" sz="2400" dirty="0" smtClean="0"/>
              <a:t>способностью отгонять нечистую </a:t>
            </a:r>
            <a:r>
              <a:rPr lang="ru-RU" sz="2400" dirty="0"/>
              <a:t>силу, оно никогда не испортится до следующего года.</a:t>
            </a:r>
            <a:r>
              <a:rPr lang="ru-RU" sz="2000" dirty="0"/>
              <a:t> </a:t>
            </a:r>
          </a:p>
        </p:txBody>
      </p:sp>
      <p:pic>
        <p:nvPicPr>
          <p:cNvPr id="11270" name="Picture 6"/>
          <p:cNvPicPr>
            <a:picLocks noChangeAspect="1" noChangeArrowheads="1"/>
          </p:cNvPicPr>
          <p:nvPr/>
        </p:nvPicPr>
        <p:blipFill>
          <a:blip r:embed="rId2" cstate="print"/>
          <a:srcRect/>
          <a:stretch>
            <a:fillRect/>
          </a:stretch>
        </p:blipFill>
        <p:spPr bwMode="auto">
          <a:xfrm>
            <a:off x="6300192" y="3933056"/>
            <a:ext cx="2520950" cy="2443289"/>
          </a:xfrm>
          <a:prstGeom prst="rect">
            <a:avLst/>
          </a:prstGeom>
          <a:noFill/>
          <a:ln w="9525">
            <a:noFill/>
            <a:miter lim="800000"/>
            <a:headEnd/>
            <a:tailEnd/>
          </a:ln>
          <a:effectLst/>
        </p:spPr>
      </p:pic>
      <p:pic>
        <p:nvPicPr>
          <p:cNvPr id="11272" name="Picture 8"/>
          <p:cNvPicPr>
            <a:picLocks noChangeAspect="1" noChangeArrowheads="1"/>
          </p:cNvPicPr>
          <p:nvPr/>
        </p:nvPicPr>
        <p:blipFill>
          <a:blip r:embed="rId3" cstate="print"/>
          <a:srcRect/>
          <a:stretch>
            <a:fillRect/>
          </a:stretch>
        </p:blipFill>
        <p:spPr bwMode="auto">
          <a:xfrm>
            <a:off x="515044" y="4076058"/>
            <a:ext cx="2328863" cy="2300287"/>
          </a:xfrm>
          <a:prstGeom prst="rect">
            <a:avLst/>
          </a:prstGeom>
          <a:noFill/>
          <a:ln w="9525">
            <a:noFill/>
            <a:miter lim="800000"/>
            <a:headEnd/>
            <a:tailEnd/>
          </a:ln>
          <a:effectLst/>
        </p:spPr>
      </p:pic>
      <p:pic>
        <p:nvPicPr>
          <p:cNvPr id="11273" name="Picture 9"/>
          <p:cNvPicPr>
            <a:picLocks noChangeAspect="1" noChangeArrowheads="1"/>
          </p:cNvPicPr>
          <p:nvPr/>
        </p:nvPicPr>
        <p:blipFill>
          <a:blip r:embed="rId4" cstate="print"/>
          <a:srcRect/>
          <a:stretch>
            <a:fillRect/>
          </a:stretch>
        </p:blipFill>
        <p:spPr bwMode="auto">
          <a:xfrm>
            <a:off x="3275856" y="3284984"/>
            <a:ext cx="2592387" cy="2305050"/>
          </a:xfrm>
          <a:prstGeom prst="rect">
            <a:avLst/>
          </a:prstGeom>
          <a:noFill/>
          <a:ln w="9525">
            <a:noFill/>
            <a:miter lim="800000"/>
            <a:headEnd/>
            <a:tailEnd/>
          </a:ln>
          <a:effectLst/>
        </p:spPr>
      </p:pic>
    </p:spTree>
    <p:extLst>
      <p:ext uri="{BB962C8B-B14F-4D97-AF65-F5344CB8AC3E}">
        <p14:creationId xmlns:p14="http://schemas.microsoft.com/office/powerpoint/2010/main" xmlns="" val="285663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amond(in)">
                                      <p:cBhvr>
                                        <p:cTn id="7" dur="2000"/>
                                        <p:tgtEl>
                                          <p:spTgt spid="11267">
                                            <p:txEl>
                                              <p:pRg st="0" end="0"/>
                                            </p:txEl>
                                          </p:spTgt>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animEffect transition="in" filter="diamond(in)">
                                      <p:cBhvr>
                                        <p:cTn id="11" dur="2000"/>
                                        <p:tgtEl>
                                          <p:spTgt spid="11267">
                                            <p:txEl>
                                              <p:pRg st="1" end="1"/>
                                            </p:txEl>
                                          </p:spTgt>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animEffect transition="in" filter="diamond(in)">
                                      <p:cBhvr>
                                        <p:cTn id="15" dur="2000"/>
                                        <p:tgtEl>
                                          <p:spTgt spid="11267">
                                            <p:txEl>
                                              <p:pRg st="2" end="2"/>
                                            </p:txEl>
                                          </p:spTgt>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Effect transition="in" filter="diamond(in)">
                                      <p:cBhvr>
                                        <p:cTn id="19" dur="20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type="title"/>
          </p:nvPr>
        </p:nvPicPr>
        <p:blipFill>
          <a:blip r:embed="rId2" cstate="email"/>
          <a:srcRect/>
          <a:stretch>
            <a:fillRect/>
          </a:stretch>
        </p:blipFill>
        <p:spPr>
          <a:xfrm>
            <a:off x="0" y="1196752"/>
            <a:ext cx="3563175" cy="4305695"/>
          </a:xfrm>
          <a:noFill/>
          <a:ln/>
        </p:spPr>
      </p:pic>
      <p:sp>
        <p:nvSpPr>
          <p:cNvPr id="13315" name="Rectangle 3"/>
          <p:cNvSpPr>
            <a:spLocks noGrp="1" noRot="1" noChangeArrowheads="1"/>
          </p:cNvSpPr>
          <p:nvPr>
            <p:ph idx="4294967295"/>
          </p:nvPr>
        </p:nvSpPr>
        <p:spPr>
          <a:xfrm>
            <a:off x="3779838" y="0"/>
            <a:ext cx="5364162" cy="3141663"/>
          </a:xfrm>
          <a:prstGeom prst="rect">
            <a:avLst/>
          </a:prstGeom>
        </p:spPr>
        <p:txBody>
          <a:bodyPr>
            <a:normAutofit/>
          </a:bodyPr>
          <a:lstStyle/>
          <a:p>
            <a:pPr marL="45720" indent="0">
              <a:buNone/>
            </a:pPr>
            <a:r>
              <a:rPr lang="ru-RU" sz="2800" dirty="0"/>
              <a:t>Празднование Пасхи на Руси начиналось троекратным лобызаньем и приветствием друг друга словами “Христос воскресе” и ответным “Воистину воскресе”. </a:t>
            </a:r>
          </a:p>
        </p:txBody>
      </p:sp>
      <p:pic>
        <p:nvPicPr>
          <p:cNvPr id="2" name="Рисунок 1"/>
          <p:cNvPicPr>
            <a:picLocks noChangeAspect="1"/>
          </p:cNvPicPr>
          <p:nvPr/>
        </p:nvPicPr>
        <p:blipFill>
          <a:blip r:embed="rId3" cstate="print"/>
          <a:stretch>
            <a:fillRect/>
          </a:stretch>
        </p:blipFill>
        <p:spPr>
          <a:xfrm>
            <a:off x="3865710" y="3501009"/>
            <a:ext cx="5278290" cy="3356992"/>
          </a:xfrm>
          <a:prstGeom prst="rect">
            <a:avLst/>
          </a:prstGeom>
        </p:spPr>
      </p:pic>
    </p:spTree>
    <p:extLst>
      <p:ext uri="{BB962C8B-B14F-4D97-AF65-F5344CB8AC3E}">
        <p14:creationId xmlns:p14="http://schemas.microsoft.com/office/powerpoint/2010/main" xmlns="" val="123318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amond(in)">
                                      <p:cBhvr>
                                        <p:cTn id="7" dur="2000"/>
                                        <p:tgtEl>
                                          <p:spTgt spid="13315">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diamond(in)">
                                      <p:cBhvr>
                                        <p:cTn id="11" dur="2000"/>
                                        <p:tgtEl>
                                          <p:spTgt spid="1027"/>
                                        </p:tgtEl>
                                      </p:cBhvr>
                                    </p:animEffect>
                                  </p:childTnLst>
                                </p:cTn>
                              </p:par>
                            </p:childTnLst>
                          </p:cTn>
                        </p:par>
                        <p:par>
                          <p:cTn id="12" fill="hold">
                            <p:stCondLst>
                              <p:cond delay="4000"/>
                            </p:stCondLst>
                            <p:childTnLst>
                              <p:par>
                                <p:cTn id="13" presetID="64" presetClass="path" presetSubtype="0" accel="50000" decel="50000" fill="hold" nodeType="afterEffect">
                                  <p:stCondLst>
                                    <p:cond delay="2000"/>
                                  </p:stCondLst>
                                  <p:childTnLst>
                                    <p:animMotion origin="layout" path="M -1.66667E-6 1.11111E-6 L -1.66667E-6 -0.33333 " pathEditMode="relative" rAng="0" ptsTypes="AA">
                                      <p:cBhvr>
                                        <p:cTn id="14" dur="2000" fill="hold"/>
                                        <p:tgtEl>
                                          <p:spTgt spid="1027"/>
                                        </p:tgtEl>
                                        <p:attrNameLst>
                                          <p:attrName>ppt_x</p:attrName>
                                          <p:attrName>ppt_y</p:attrName>
                                        </p:attrNameLst>
                                      </p:cBhvr>
                                      <p:rCtr x="0" y="-16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88639"/>
            <a:ext cx="8208912" cy="972107"/>
          </a:xfrm>
        </p:spPr>
        <p:txBody>
          <a:bodyPr/>
          <a:lstStyle/>
          <a:p>
            <a:pPr marL="0" indent="0" algn="ctr">
              <a:buNone/>
            </a:pPr>
            <a:r>
              <a:rPr lang="ru-RU" dirty="0" smtClean="0">
                <a:solidFill>
                  <a:schemeClr val="accent6">
                    <a:lumMod val="75000"/>
                  </a:schemeClr>
                </a:solidFill>
              </a:rPr>
              <a:t>Традиции празднования Пасхи.</a:t>
            </a:r>
            <a:endParaRPr lang="ru-RU" dirty="0">
              <a:solidFill>
                <a:schemeClr val="accent6">
                  <a:lumMod val="75000"/>
                </a:schemeClr>
              </a:solidFill>
            </a:endParaRPr>
          </a:p>
        </p:txBody>
      </p:sp>
      <p:sp>
        <p:nvSpPr>
          <p:cNvPr id="3" name="Объект 2"/>
          <p:cNvSpPr>
            <a:spLocks noGrp="1"/>
          </p:cNvSpPr>
          <p:nvPr>
            <p:ph idx="4294967295"/>
          </p:nvPr>
        </p:nvSpPr>
        <p:spPr>
          <a:xfrm>
            <a:off x="119785" y="1052736"/>
            <a:ext cx="3563888" cy="5013176"/>
          </a:xfrm>
          <a:prstGeom prst="rect">
            <a:avLst/>
          </a:prstGeom>
        </p:spPr>
        <p:txBody>
          <a:bodyPr>
            <a:noAutofit/>
          </a:bodyPr>
          <a:lstStyle/>
          <a:p>
            <a:pPr marL="45720" indent="0">
              <a:buNone/>
            </a:pPr>
            <a:r>
              <a:rPr lang="ru-RU" sz="1800" dirty="0">
                <a:solidFill>
                  <a:schemeClr val="bg2">
                    <a:lumMod val="25000"/>
                  </a:schemeClr>
                </a:solidFill>
                <a:effectLst/>
                <a:hlinkClick r:id="rId2"/>
              </a:rPr>
              <a:t>Традиции празднования Пасхи</a:t>
            </a:r>
            <a:r>
              <a:rPr lang="ru-RU" sz="1800" dirty="0">
                <a:solidFill>
                  <a:schemeClr val="bg2">
                    <a:lumMod val="25000"/>
                  </a:schemeClr>
                </a:solidFill>
                <a:effectLst/>
              </a:rPr>
              <a:t> в России соблюдаются до сих пор. Даже неверующие люди, не посещающие церковь, красят яйца, пекут куличи и готовят вкусные блюда. Это самые распространенные символы Пасхи в России. Есть и особые, встречающиеся только в этой </a:t>
            </a:r>
            <a:r>
              <a:rPr lang="ru-RU" sz="1800" dirty="0" err="1">
                <a:solidFill>
                  <a:schemeClr val="bg2">
                    <a:lumMod val="25000"/>
                  </a:schemeClr>
                </a:solidFill>
                <a:effectLst/>
              </a:rPr>
              <a:t>стране,обычаи</a:t>
            </a:r>
            <a:r>
              <a:rPr lang="ru-RU" sz="1800" dirty="0">
                <a:solidFill>
                  <a:schemeClr val="bg2">
                    <a:lumMod val="25000"/>
                  </a:schemeClr>
                </a:solidFill>
                <a:effectLst/>
              </a:rPr>
              <a:t>. Например, люди ходят друг к другу в гости и угощают красивыми расписными яичками. Только в России распространена такая игра: бьются друг об друга острыми концами яйца. Считалось, что у кого оно останется целым, тот в этом году будет здоров и счастлив</a:t>
            </a:r>
            <a:r>
              <a:rPr lang="ru-RU" sz="1800" dirty="0" smtClean="0">
                <a:solidFill>
                  <a:schemeClr val="bg2">
                    <a:lumMod val="25000"/>
                  </a:schemeClr>
                </a:solidFill>
                <a:effectLst/>
              </a:rPr>
              <a:t>.</a:t>
            </a:r>
            <a:endParaRPr lang="ru-RU" sz="1800" dirty="0">
              <a:solidFill>
                <a:schemeClr val="bg2">
                  <a:lumMod val="25000"/>
                </a:schemeClr>
              </a:solidFill>
              <a:effectLst/>
            </a:endParaRPr>
          </a:p>
        </p:txBody>
      </p:sp>
      <p:pic>
        <p:nvPicPr>
          <p:cNvPr id="2050" name="Picture 2" descr="http://kladraz.ru/images/img32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2160" y="1499765"/>
            <a:ext cx="2983545" cy="2864204"/>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traditio.wiki/files/thumb/4/47/KrasnayaGorgka1.jpg/800px-KrasnayaGorgka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07904" y="4363969"/>
            <a:ext cx="3950941" cy="24940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444351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descr="http://images.vfl.ru/ii/1334493718/04dc2ecf/470368_m.gif"/>
          <p:cNvPicPr>
            <a:picLocks noGrp="1" noChangeAspect="1" noChangeArrowheads="1" noCrop="1"/>
          </p:cNvPicPr>
          <p:nvPr>
            <p:ph idx="4294967295"/>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4544" y="28631"/>
            <a:ext cx="9721079"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525076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87624" y="0"/>
            <a:ext cx="6400800" cy="825272"/>
          </a:xfrm>
        </p:spPr>
        <p:txBody>
          <a:bodyPr>
            <a:normAutofit/>
          </a:bodyPr>
          <a:lstStyle/>
          <a:p>
            <a:pPr marL="45720" indent="0" algn="ctr">
              <a:buNone/>
            </a:pPr>
            <a:r>
              <a:rPr lang="ru-RU" sz="3600" dirty="0" smtClean="0">
                <a:solidFill>
                  <a:schemeClr val="accent4">
                    <a:lumMod val="50000"/>
                  </a:schemeClr>
                </a:solidFill>
              </a:rPr>
              <a:t>ДИНАМИЧЕСКАЯ ПАУЗА</a:t>
            </a:r>
            <a:endParaRPr lang="ru-RU" sz="3600" dirty="0">
              <a:solidFill>
                <a:schemeClr val="accent4">
                  <a:lumMod val="50000"/>
                </a:schemeClr>
              </a:solidFill>
            </a:endParaRPr>
          </a:p>
        </p:txBody>
      </p:sp>
      <p:pic>
        <p:nvPicPr>
          <p:cNvPr id="2" name="YouTube - Pepi - Osterlied">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cstate="print"/>
          <a:stretch>
            <a:fillRect/>
          </a:stretch>
        </p:blipFill>
        <p:spPr>
          <a:xfrm>
            <a:off x="611560" y="620688"/>
            <a:ext cx="8064896" cy="5904656"/>
          </a:xfrm>
          <a:prstGeom prst="rect">
            <a:avLst/>
          </a:prstGeom>
        </p:spPr>
      </p:pic>
    </p:spTree>
    <p:extLst>
      <p:ext uri="{BB962C8B-B14F-4D97-AF65-F5344CB8AC3E}">
        <p14:creationId xmlns:p14="http://schemas.microsoft.com/office/powerpoint/2010/main" xmlns="" val="22490041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10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type="subTitle" idx="1"/>
          </p:nvPr>
        </p:nvSpPr>
        <p:spPr>
          <a:xfrm>
            <a:off x="179512" y="1196752"/>
            <a:ext cx="8856984" cy="1883198"/>
          </a:xfrm>
        </p:spPr>
        <p:txBody>
          <a:bodyPr>
            <a:noAutofit/>
          </a:bodyPr>
          <a:lstStyle/>
          <a:p>
            <a:pPr marL="0" lvl="8"/>
            <a:r>
              <a:rPr lang="ru-RU" sz="6600" b="1" dirty="0" smtClean="0">
                <a:solidFill>
                  <a:schemeClr val="accent6">
                    <a:lumMod val="50000"/>
                  </a:schemeClr>
                </a:solidFill>
              </a:rPr>
              <a:t>Праздник Пасхи в разных культурах</a:t>
            </a:r>
            <a:r>
              <a:rPr lang="en-US" sz="6600" b="1" dirty="0"/>
              <a:t> </a:t>
            </a:r>
            <a:r>
              <a:rPr lang="en-US" sz="6600" b="1" dirty="0">
                <a:solidFill>
                  <a:srgbClr val="C00000"/>
                </a:solidFill>
              </a:rPr>
              <a:t>Easter Holiday in different cultures.</a:t>
            </a:r>
            <a:endParaRPr lang="ru-RU" sz="6600" dirty="0">
              <a:solidFill>
                <a:srgbClr val="C00000"/>
              </a:solidFill>
            </a:endParaRPr>
          </a:p>
          <a:p>
            <a:pPr marL="0" lvl="8">
              <a:buNone/>
            </a:pPr>
            <a:endParaRPr lang="ru-RU" sz="6600" b="1" dirty="0">
              <a:solidFill>
                <a:schemeClr val="accent6">
                  <a:lumMod val="50000"/>
                </a:schemeClr>
              </a:solidFill>
            </a:endParaRPr>
          </a:p>
        </p:txBody>
      </p:sp>
      <p:sp>
        <p:nvSpPr>
          <p:cNvPr id="2" name="Заголовок 1"/>
          <p:cNvSpPr>
            <a:spLocks noGrp="1"/>
          </p:cNvSpPr>
          <p:nvPr>
            <p:ph type="ctrTitle"/>
          </p:nvPr>
        </p:nvSpPr>
        <p:spPr>
          <a:xfrm>
            <a:off x="706485" y="404664"/>
            <a:ext cx="7175351" cy="1793167"/>
          </a:xfrm>
        </p:spPr>
        <p:txBody>
          <a:bodyPr/>
          <a:lstStyle/>
          <a:p>
            <a:pPr marL="182880" lvl="8" algn="l" rtl="0">
              <a:spcBef>
                <a:spcPct val="0"/>
              </a:spcBef>
              <a:buClr>
                <a:schemeClr val="accent6">
                  <a:lumMod val="75000"/>
                </a:schemeClr>
              </a:buClr>
              <a:buSzPct val="128000"/>
            </a:pPr>
            <a:r>
              <a:rPr lang="ru-RU" sz="4000" dirty="0" smtClean="0"/>
              <a:t>          </a:t>
            </a:r>
            <a:r>
              <a:rPr lang="ru-RU" sz="4000" b="1" dirty="0" smtClean="0">
                <a:solidFill>
                  <a:schemeClr val="accent1">
                    <a:lumMod val="50000"/>
                  </a:schemeClr>
                </a:solidFill>
              </a:rPr>
              <a:t>ТЕМА </a:t>
            </a:r>
            <a:r>
              <a:rPr lang="ru-RU" sz="4000" b="1" dirty="0">
                <a:solidFill>
                  <a:schemeClr val="accent1">
                    <a:lumMod val="50000"/>
                  </a:schemeClr>
                </a:solidFill>
              </a:rPr>
              <a:t>УРОКА:</a:t>
            </a:r>
            <a:br>
              <a:rPr lang="ru-RU" sz="4000" b="1" dirty="0">
                <a:solidFill>
                  <a:schemeClr val="accent1">
                    <a:lumMod val="50000"/>
                  </a:schemeClr>
                </a:solidFill>
              </a:rPr>
            </a:br>
            <a:endParaRPr lang="ru-RU" b="1" dirty="0">
              <a:solidFill>
                <a:schemeClr val="accent1">
                  <a:lumMod val="50000"/>
                </a:schemeClr>
              </a:solidFill>
            </a:endParaRPr>
          </a:p>
        </p:txBody>
      </p:sp>
    </p:spTree>
    <p:extLst>
      <p:ext uri="{BB962C8B-B14F-4D97-AF65-F5344CB8AC3E}">
        <p14:creationId xmlns:p14="http://schemas.microsoft.com/office/powerpoint/2010/main" xmlns="" val="37681736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15616" y="116632"/>
            <a:ext cx="6400800" cy="864096"/>
          </a:xfrm>
        </p:spPr>
        <p:txBody>
          <a:bodyPr>
            <a:normAutofit/>
          </a:bodyPr>
          <a:lstStyle/>
          <a:p>
            <a:pPr marL="45720" indent="0" algn="ctr">
              <a:buNone/>
            </a:pPr>
            <a:r>
              <a:rPr lang="ru-RU" sz="4000" b="1" dirty="0" smtClean="0">
                <a:solidFill>
                  <a:schemeClr val="accent6">
                    <a:lumMod val="75000"/>
                  </a:schemeClr>
                </a:solidFill>
              </a:rPr>
              <a:t>РАБОТА С ТЕКСТОМ</a:t>
            </a:r>
            <a:endParaRPr lang="ru-RU" sz="4000" b="1" dirty="0">
              <a:solidFill>
                <a:schemeClr val="accent6">
                  <a:lumMod val="75000"/>
                </a:schemeClr>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1560" y="965956"/>
            <a:ext cx="7043936" cy="5282952"/>
          </a:xfrm>
          <a:prstGeom prst="rect">
            <a:avLst/>
          </a:prstGeom>
        </p:spPr>
      </p:pic>
    </p:spTree>
    <p:extLst>
      <p:ext uri="{BB962C8B-B14F-4D97-AF65-F5344CB8AC3E}">
        <p14:creationId xmlns:p14="http://schemas.microsoft.com/office/powerpoint/2010/main" xmlns="" val="6092171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normAutofit/>
          </a:bodyPr>
          <a:lstStyle/>
          <a:p>
            <a:pPr marL="45720" indent="0">
              <a:buNone/>
            </a:pPr>
            <a:r>
              <a:rPr lang="ru-RU" sz="3200" dirty="0" smtClean="0">
                <a:solidFill>
                  <a:schemeClr val="accent1">
                    <a:lumMod val="75000"/>
                  </a:schemeClr>
                </a:solidFill>
              </a:rPr>
              <a:t>ИТОГИ РАБОТЫ С ТЕКСТОМ</a:t>
            </a:r>
            <a:endParaRPr lang="ru-RU" sz="3200" dirty="0">
              <a:solidFill>
                <a:schemeClr val="accent1">
                  <a:lumMod val="75000"/>
                </a:schemeClr>
              </a:solidFill>
            </a:endParaRPr>
          </a:p>
        </p:txBody>
      </p:sp>
      <p:graphicFrame>
        <p:nvGraphicFramePr>
          <p:cNvPr id="9" name="Таблица 8"/>
          <p:cNvGraphicFramePr>
            <a:graphicFrameLocks noGrp="1"/>
          </p:cNvGraphicFramePr>
          <p:nvPr>
            <p:extLst>
              <p:ext uri="{D42A27DB-BD31-4B8C-83A1-F6EECF244321}">
                <p14:modId xmlns:p14="http://schemas.microsoft.com/office/powerpoint/2010/main" xmlns="" val="3101142426"/>
              </p:ext>
            </p:extLst>
          </p:nvPr>
        </p:nvGraphicFramePr>
        <p:xfrm>
          <a:off x="755576" y="1412776"/>
          <a:ext cx="8064895" cy="3661752"/>
        </p:xfrm>
        <a:graphic>
          <a:graphicData uri="http://schemas.openxmlformats.org/drawingml/2006/table">
            <a:tbl>
              <a:tblPr firstRow="1" firstCol="1" bandRow="1">
                <a:tableStyleId>{5940675A-B579-460E-94D1-54222C63F5DA}</a:tableStyleId>
              </a:tblPr>
              <a:tblGrid>
                <a:gridCol w="5384190"/>
                <a:gridCol w="2680705"/>
              </a:tblGrid>
              <a:tr h="648073">
                <a:tc>
                  <a:txBody>
                    <a:bodyPr/>
                    <a:lstStyle/>
                    <a:p>
                      <a:pPr algn="just">
                        <a:spcAft>
                          <a:spcPts val="0"/>
                        </a:spcAft>
                      </a:pPr>
                      <a:r>
                        <a:rPr lang="ru-RU" sz="2800" b="1" dirty="0">
                          <a:effectLst/>
                        </a:rPr>
                        <a:t>Украшение дома</a:t>
                      </a:r>
                      <a:r>
                        <a:rPr lang="en-US" sz="2800" b="1" dirty="0">
                          <a:effectLst/>
                          <a:latin typeface="New Century Schoolbook" panose="02040603050505020303" pitchFamily="18" charset="0"/>
                        </a:rPr>
                        <a:t>/ </a:t>
                      </a:r>
                      <a:endParaRPr lang="ru-RU" sz="2800" b="1" dirty="0" smtClean="0">
                        <a:effectLst/>
                        <a:latin typeface="New Century Schoolbook" panose="02040603050505020303" pitchFamily="18" charset="0"/>
                      </a:endParaRPr>
                    </a:p>
                    <a:p>
                      <a:pPr algn="just">
                        <a:spcAft>
                          <a:spcPts val="0"/>
                        </a:spcAft>
                      </a:pPr>
                      <a:r>
                        <a:rPr lang="en-US" sz="2800" b="1" dirty="0" smtClean="0">
                          <a:solidFill>
                            <a:schemeClr val="accent1">
                              <a:lumMod val="75000"/>
                            </a:schemeClr>
                          </a:solidFill>
                          <a:effectLst/>
                          <a:latin typeface="New Century Schoolbook" panose="02040603050505020303" pitchFamily="18" charset="0"/>
                        </a:rPr>
                        <a:t>H</a:t>
                      </a:r>
                      <a:r>
                        <a:rPr lang="ru-RU" sz="2800" b="1" dirty="0" err="1">
                          <a:solidFill>
                            <a:schemeClr val="accent1">
                              <a:lumMod val="75000"/>
                            </a:schemeClr>
                          </a:solidFill>
                          <a:effectLst/>
                        </a:rPr>
                        <a:t>ome</a:t>
                      </a:r>
                      <a:r>
                        <a:rPr lang="ru-RU" sz="2800" b="1" dirty="0">
                          <a:solidFill>
                            <a:schemeClr val="accent1">
                              <a:lumMod val="75000"/>
                            </a:schemeClr>
                          </a:solidFill>
                          <a:effectLst/>
                        </a:rPr>
                        <a:t> </a:t>
                      </a:r>
                      <a:r>
                        <a:rPr lang="ru-RU" sz="2800" b="1" dirty="0" err="1">
                          <a:solidFill>
                            <a:schemeClr val="accent1">
                              <a:lumMod val="75000"/>
                            </a:schemeClr>
                          </a:solidFill>
                          <a:effectLst/>
                        </a:rPr>
                        <a:t>decorating</a:t>
                      </a:r>
                      <a:endParaRPr lang="ru-RU" sz="2800" b="1"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Antique Olive Compact" panose="020B0904030504030204" pitchFamily="34" charset="0"/>
                        </a:rPr>
                        <a:t> </a:t>
                      </a:r>
                      <a:endParaRPr lang="ru-RU"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792088">
                <a:tc>
                  <a:txBody>
                    <a:bodyPr/>
                    <a:lstStyle/>
                    <a:p>
                      <a:pPr algn="just">
                        <a:spcAft>
                          <a:spcPts val="0"/>
                        </a:spcAft>
                      </a:pPr>
                      <a:r>
                        <a:rPr lang="ru-RU" sz="2800" b="1" dirty="0">
                          <a:effectLst/>
                        </a:rPr>
                        <a:t>Праздничный стол </a:t>
                      </a:r>
                      <a:r>
                        <a:rPr lang="en-US" sz="2800" b="1" dirty="0" smtClean="0">
                          <a:effectLst/>
                          <a:latin typeface="New Century Schoolbook" panose="02040603050505020303" pitchFamily="18" charset="0"/>
                        </a:rPr>
                        <a:t>/</a:t>
                      </a:r>
                      <a:endParaRPr lang="ru-RU" sz="2800" b="1" dirty="0" smtClean="0">
                        <a:effectLst/>
                        <a:latin typeface="New Century Schoolbook" panose="02040603050505020303" pitchFamily="18" charset="0"/>
                      </a:endParaRPr>
                    </a:p>
                    <a:p>
                      <a:pPr algn="just">
                        <a:spcAft>
                          <a:spcPts val="0"/>
                        </a:spcAft>
                      </a:pPr>
                      <a:r>
                        <a:rPr lang="en-US" sz="2800" b="1" dirty="0" smtClean="0">
                          <a:solidFill>
                            <a:schemeClr val="accent1">
                              <a:lumMod val="75000"/>
                            </a:schemeClr>
                          </a:solidFill>
                          <a:effectLst/>
                          <a:latin typeface="New Century Schoolbook" panose="02040603050505020303" pitchFamily="18" charset="0"/>
                        </a:rPr>
                        <a:t>F</a:t>
                      </a:r>
                      <a:r>
                        <a:rPr lang="ru-RU" sz="2800" b="1" dirty="0" err="1">
                          <a:solidFill>
                            <a:schemeClr val="accent1">
                              <a:lumMod val="75000"/>
                            </a:schemeClr>
                          </a:solidFill>
                          <a:effectLst/>
                        </a:rPr>
                        <a:t>estive</a:t>
                      </a:r>
                      <a:r>
                        <a:rPr lang="ru-RU" sz="2800" b="1" dirty="0">
                          <a:solidFill>
                            <a:schemeClr val="accent1">
                              <a:lumMod val="75000"/>
                            </a:schemeClr>
                          </a:solidFill>
                          <a:effectLst/>
                        </a:rPr>
                        <a:t> </a:t>
                      </a:r>
                      <a:r>
                        <a:rPr lang="ru-RU" sz="2800" b="1" dirty="0" err="1">
                          <a:solidFill>
                            <a:schemeClr val="accent1">
                              <a:lumMod val="75000"/>
                            </a:schemeClr>
                          </a:solidFill>
                          <a:effectLst/>
                        </a:rPr>
                        <a:t>table</a:t>
                      </a:r>
                      <a:endParaRPr lang="ru-RU" sz="2800" b="1"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Antique Olive Compact" panose="020B0904030504030204" pitchFamily="34" charset="0"/>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1101432">
                <a:tc>
                  <a:txBody>
                    <a:bodyPr/>
                    <a:lstStyle/>
                    <a:p>
                      <a:pPr algn="just">
                        <a:spcAft>
                          <a:spcPts val="0"/>
                        </a:spcAft>
                      </a:pPr>
                      <a:r>
                        <a:rPr lang="ru-RU" sz="2800" b="1" dirty="0">
                          <a:effectLst/>
                        </a:rPr>
                        <a:t>Традиции и </a:t>
                      </a:r>
                      <a:r>
                        <a:rPr lang="ru-RU" sz="2800" b="1" dirty="0" smtClean="0">
                          <a:effectLst/>
                        </a:rPr>
                        <a:t>обычаи</a:t>
                      </a:r>
                      <a:r>
                        <a:rPr lang="en-US" sz="2800" b="1" dirty="0" smtClean="0">
                          <a:effectLst/>
                          <a:latin typeface="New Century Schoolbook" panose="02040603050505020303" pitchFamily="18" charset="0"/>
                        </a:rPr>
                        <a:t>/</a:t>
                      </a:r>
                      <a:endParaRPr lang="ru-RU" sz="2800" b="1" dirty="0" smtClean="0">
                        <a:effectLst/>
                        <a:latin typeface="New Century Schoolbook" panose="02040603050505020303" pitchFamily="18" charset="0"/>
                      </a:endParaRPr>
                    </a:p>
                    <a:p>
                      <a:pPr algn="just">
                        <a:spcAft>
                          <a:spcPts val="0"/>
                        </a:spcAft>
                      </a:pPr>
                      <a:r>
                        <a:rPr lang="en-US" sz="2800" b="1" dirty="0" smtClean="0">
                          <a:solidFill>
                            <a:schemeClr val="accent1">
                              <a:lumMod val="75000"/>
                            </a:schemeClr>
                          </a:solidFill>
                          <a:effectLst/>
                          <a:latin typeface="New Century Schoolbook" panose="02040603050505020303" pitchFamily="18" charset="0"/>
                        </a:rPr>
                        <a:t>Traditions </a:t>
                      </a:r>
                      <a:r>
                        <a:rPr lang="en-US" sz="2800" b="1" dirty="0">
                          <a:solidFill>
                            <a:schemeClr val="accent1">
                              <a:lumMod val="75000"/>
                            </a:schemeClr>
                          </a:solidFill>
                          <a:effectLst/>
                          <a:latin typeface="New Century Schoolbook" panose="02040603050505020303" pitchFamily="18" charset="0"/>
                        </a:rPr>
                        <a:t>and customs</a:t>
                      </a:r>
                      <a:endParaRPr lang="ru-RU" sz="2800" b="1"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Antique Olive Compact" panose="020B0904030504030204" pitchFamily="34" charset="0"/>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792088">
                <a:tc>
                  <a:txBody>
                    <a:bodyPr/>
                    <a:lstStyle/>
                    <a:p>
                      <a:pPr algn="just">
                        <a:spcAft>
                          <a:spcPts val="0"/>
                        </a:spcAft>
                      </a:pPr>
                      <a:r>
                        <a:rPr lang="ru-RU" sz="2800" b="1" dirty="0">
                          <a:effectLst/>
                        </a:rPr>
                        <a:t>Приметы </a:t>
                      </a:r>
                      <a:r>
                        <a:rPr lang="en-US" sz="2800" b="1" dirty="0" smtClean="0">
                          <a:effectLst/>
                          <a:latin typeface="New Century Schoolbook" panose="02040603050505020303" pitchFamily="18" charset="0"/>
                        </a:rPr>
                        <a:t>/</a:t>
                      </a:r>
                      <a:endParaRPr lang="ru-RU" sz="2800" b="1" dirty="0" smtClean="0">
                        <a:effectLst/>
                        <a:latin typeface="New Century Schoolbook" panose="02040603050505020303" pitchFamily="18" charset="0"/>
                      </a:endParaRPr>
                    </a:p>
                    <a:p>
                      <a:pPr algn="just">
                        <a:spcAft>
                          <a:spcPts val="0"/>
                        </a:spcAft>
                      </a:pPr>
                      <a:r>
                        <a:rPr lang="ru-RU" sz="2800" b="1" dirty="0" err="1" smtClean="0">
                          <a:solidFill>
                            <a:schemeClr val="accent1">
                              <a:lumMod val="75000"/>
                            </a:schemeClr>
                          </a:solidFill>
                          <a:effectLst/>
                        </a:rPr>
                        <a:t>Signs</a:t>
                      </a:r>
                      <a:endParaRPr lang="ru-RU" sz="2800" b="1"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Antique Olive Compact" panose="020B0904030504030204" pitchFamily="34" charset="0"/>
                        </a:rPr>
                        <a:t>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xmlns="" val="28425494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731520"/>
            <a:ext cx="8568952" cy="3474720"/>
          </a:xfrm>
        </p:spPr>
        <p:txBody>
          <a:bodyPr>
            <a:normAutofit/>
          </a:bodyPr>
          <a:lstStyle/>
          <a:p>
            <a:pPr marL="45720" indent="0" algn="ctr">
              <a:buNone/>
            </a:pPr>
            <a:r>
              <a:rPr lang="ru-RU" sz="4000" dirty="0" smtClean="0">
                <a:solidFill>
                  <a:schemeClr val="accent1">
                    <a:lumMod val="75000"/>
                  </a:schemeClr>
                </a:solidFill>
              </a:rPr>
              <a:t>ИЗГОТОВЛЕНИЕ ОТКРЫТКИ</a:t>
            </a:r>
            <a:endParaRPr lang="ru-RU" sz="4000" dirty="0">
              <a:solidFill>
                <a:schemeClr val="accent1">
                  <a:lumMod val="75000"/>
                </a:schemeClr>
              </a:solidFill>
            </a:endParaRP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1412776"/>
            <a:ext cx="3744197" cy="2494211"/>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39952" y="2276872"/>
            <a:ext cx="4924054" cy="3726187"/>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7504" y="4077072"/>
            <a:ext cx="3994636" cy="2540774"/>
          </a:xfrm>
          <a:prstGeom prst="rect">
            <a:avLst/>
          </a:prstGeom>
        </p:spPr>
      </p:pic>
    </p:spTree>
    <p:extLst>
      <p:ext uri="{BB962C8B-B14F-4D97-AF65-F5344CB8AC3E}">
        <p14:creationId xmlns:p14="http://schemas.microsoft.com/office/powerpoint/2010/main" xmlns="" val="19138503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731520"/>
            <a:ext cx="8496944" cy="3474720"/>
          </a:xfrm>
        </p:spPr>
        <p:txBody>
          <a:bodyPr>
            <a:normAutofit fontScale="25000" lnSpcReduction="20000"/>
          </a:bodyPr>
          <a:lstStyle/>
          <a:p>
            <a:pPr marL="45720" indent="0">
              <a:buNone/>
            </a:pPr>
            <a:r>
              <a:rPr lang="ru-RU" sz="16000" b="1" dirty="0" smtClean="0">
                <a:solidFill>
                  <a:schemeClr val="accent1">
                    <a:lumMod val="75000"/>
                  </a:schemeClr>
                </a:solidFill>
              </a:rPr>
              <a:t>ПОДВЕДЕНИЕ ИТОГОВ УРОКА</a:t>
            </a:r>
          </a:p>
          <a:p>
            <a:pPr marL="45720" indent="0">
              <a:buNone/>
            </a:pPr>
            <a:endParaRPr lang="ru-RU" sz="16000" b="1" dirty="0">
              <a:solidFill>
                <a:schemeClr val="accent1">
                  <a:lumMod val="75000"/>
                </a:schemeClr>
              </a:solidFill>
            </a:endParaRPr>
          </a:p>
          <a:p>
            <a:pPr>
              <a:buFontTx/>
              <a:buChar char="-"/>
            </a:pPr>
            <a:r>
              <a:rPr lang="ru-RU" sz="8600" dirty="0" smtClean="0">
                <a:solidFill>
                  <a:schemeClr val="accent1">
                    <a:lumMod val="75000"/>
                  </a:schemeClr>
                </a:solidFill>
              </a:rPr>
              <a:t>ЧТО НОВОГО ВЫ УЗНАЛИ НА УРОКЕ?</a:t>
            </a:r>
            <a:r>
              <a:rPr lang="ru-RU" sz="8600" i="1" dirty="0">
                <a:solidFill>
                  <a:schemeClr val="accent1">
                    <a:lumMod val="75000"/>
                  </a:schemeClr>
                </a:solidFill>
              </a:rPr>
              <a:t>/</a:t>
            </a:r>
            <a:endParaRPr lang="ru-RU" sz="8600" i="1" dirty="0" smtClean="0">
              <a:solidFill>
                <a:schemeClr val="accent1">
                  <a:lumMod val="75000"/>
                </a:schemeClr>
              </a:solidFill>
            </a:endParaRPr>
          </a:p>
          <a:p>
            <a:pPr marL="45720" indent="0">
              <a:buNone/>
            </a:pPr>
            <a:r>
              <a:rPr lang="en-US" sz="8600" i="1" dirty="0" smtClean="0">
                <a:solidFill>
                  <a:schemeClr val="accent1">
                    <a:lumMod val="75000"/>
                  </a:schemeClr>
                </a:solidFill>
                <a:latin typeface="Antique Olive Compact" panose="020B0904030504030204" pitchFamily="34" charset="0"/>
              </a:rPr>
              <a:t>What </a:t>
            </a:r>
            <a:r>
              <a:rPr lang="en-US" sz="8600" i="1" dirty="0">
                <a:solidFill>
                  <a:schemeClr val="accent1">
                    <a:lumMod val="75000"/>
                  </a:schemeClr>
                </a:solidFill>
                <a:latin typeface="Antique Olive Compact" panose="020B0904030504030204" pitchFamily="34" charset="0"/>
              </a:rPr>
              <a:t>was interesting for you</a:t>
            </a:r>
            <a:r>
              <a:rPr lang="en-US" sz="8600" i="1" dirty="0" smtClean="0">
                <a:solidFill>
                  <a:schemeClr val="accent1">
                    <a:lumMod val="75000"/>
                  </a:schemeClr>
                </a:solidFill>
                <a:latin typeface="Antique Olive Compact" panose="020B0904030504030204" pitchFamily="34" charset="0"/>
              </a:rPr>
              <a:t>?</a:t>
            </a:r>
            <a:endParaRPr lang="ru-RU" sz="8600" i="1" dirty="0" smtClean="0">
              <a:solidFill>
                <a:schemeClr val="accent1">
                  <a:lumMod val="75000"/>
                </a:schemeClr>
              </a:solidFill>
            </a:endParaRPr>
          </a:p>
          <a:p>
            <a:pPr marL="45720" indent="0">
              <a:buNone/>
            </a:pPr>
            <a:endParaRPr lang="ru-RU" sz="8600" dirty="0" smtClean="0">
              <a:solidFill>
                <a:schemeClr val="accent1">
                  <a:lumMod val="75000"/>
                </a:schemeClr>
              </a:solidFill>
            </a:endParaRPr>
          </a:p>
          <a:p>
            <a:pPr>
              <a:buFontTx/>
              <a:buChar char="-"/>
            </a:pPr>
            <a:r>
              <a:rPr lang="ru-RU" sz="8600" dirty="0" smtClean="0">
                <a:solidFill>
                  <a:schemeClr val="accent1">
                    <a:lumMod val="75000"/>
                  </a:schemeClr>
                </a:solidFill>
              </a:rPr>
              <a:t>КАК МОЖНО ИСПОЛЬЗОВАТЬ ЭТИ ЗНАНИЯ В ЖИЗНИ?/</a:t>
            </a:r>
            <a:r>
              <a:rPr lang="en-US" sz="8600" i="1" dirty="0">
                <a:solidFill>
                  <a:schemeClr val="accent1">
                    <a:lumMod val="75000"/>
                  </a:schemeClr>
                </a:solidFill>
                <a:latin typeface="Antique Olive Compact" panose="020B0904030504030204" pitchFamily="34" charset="0"/>
              </a:rPr>
              <a:t> </a:t>
            </a:r>
            <a:endParaRPr lang="ru-RU" sz="8600" i="1" dirty="0" smtClean="0">
              <a:solidFill>
                <a:schemeClr val="accent1">
                  <a:lumMod val="75000"/>
                </a:schemeClr>
              </a:solidFill>
            </a:endParaRPr>
          </a:p>
          <a:p>
            <a:pPr marL="45720" indent="0">
              <a:buNone/>
            </a:pPr>
            <a:r>
              <a:rPr lang="en-US" sz="8600" i="1" dirty="0" smtClean="0">
                <a:solidFill>
                  <a:schemeClr val="accent1">
                    <a:lumMod val="75000"/>
                  </a:schemeClr>
                </a:solidFill>
                <a:latin typeface="Antique Olive Compact" panose="020B0904030504030204" pitchFamily="34" charset="0"/>
              </a:rPr>
              <a:t>Where </a:t>
            </a:r>
            <a:r>
              <a:rPr lang="en-US" sz="8600" i="1" dirty="0">
                <a:solidFill>
                  <a:schemeClr val="accent1">
                    <a:lumMod val="75000"/>
                  </a:schemeClr>
                </a:solidFill>
                <a:latin typeface="Antique Olive Compact" panose="020B0904030504030204" pitchFamily="34" charset="0"/>
              </a:rPr>
              <a:t>can you use this knowledge</a:t>
            </a:r>
            <a:r>
              <a:rPr lang="en-US" sz="8600" i="1" dirty="0" smtClean="0">
                <a:solidFill>
                  <a:schemeClr val="accent1">
                    <a:lumMod val="75000"/>
                  </a:schemeClr>
                </a:solidFill>
                <a:latin typeface="Antique Olive Compact" panose="020B0904030504030204" pitchFamily="34" charset="0"/>
              </a:rPr>
              <a:t>?</a:t>
            </a:r>
            <a:endParaRPr lang="ru-RU" sz="8600" i="1" dirty="0" smtClean="0">
              <a:solidFill>
                <a:schemeClr val="accent1">
                  <a:lumMod val="75000"/>
                </a:schemeClr>
              </a:solidFill>
            </a:endParaRPr>
          </a:p>
          <a:p>
            <a:pPr marL="45720" indent="0">
              <a:buNone/>
            </a:pPr>
            <a:endParaRPr lang="ru-RU" sz="8600" dirty="0" smtClean="0">
              <a:solidFill>
                <a:schemeClr val="accent1">
                  <a:lumMod val="75000"/>
                </a:schemeClr>
              </a:solidFill>
            </a:endParaRPr>
          </a:p>
          <a:p>
            <a:pPr>
              <a:buFontTx/>
              <a:buChar char="-"/>
            </a:pPr>
            <a:r>
              <a:rPr lang="ru-RU" sz="8600" dirty="0" smtClean="0">
                <a:solidFill>
                  <a:schemeClr val="accent1">
                    <a:lumMod val="75000"/>
                  </a:schemeClr>
                </a:solidFill>
              </a:rPr>
              <a:t>ЧТО ДЛЯ ВАС БЫЛО СЛОЖНЫМ ПРИ ПОДГОТОВКЕ К УРОКУ./</a:t>
            </a:r>
            <a:r>
              <a:rPr lang="en-US" sz="8600" i="1" dirty="0">
                <a:solidFill>
                  <a:schemeClr val="accent1">
                    <a:lumMod val="75000"/>
                  </a:schemeClr>
                </a:solidFill>
                <a:latin typeface="Antique Olive Compact" panose="020B0904030504030204" pitchFamily="34" charset="0"/>
              </a:rPr>
              <a:t> </a:t>
            </a:r>
            <a:endParaRPr lang="ru-RU" sz="8600" i="1" dirty="0" smtClean="0">
              <a:solidFill>
                <a:schemeClr val="accent1">
                  <a:lumMod val="75000"/>
                </a:schemeClr>
              </a:solidFill>
            </a:endParaRPr>
          </a:p>
          <a:p>
            <a:pPr marL="45720" indent="0">
              <a:buNone/>
            </a:pPr>
            <a:r>
              <a:rPr lang="en-US" sz="8600" i="1" dirty="0" smtClean="0">
                <a:solidFill>
                  <a:schemeClr val="accent1">
                    <a:lumMod val="75000"/>
                  </a:schemeClr>
                </a:solidFill>
                <a:latin typeface="Antique Olive Compact" panose="020B0904030504030204" pitchFamily="34" charset="0"/>
              </a:rPr>
              <a:t>What </a:t>
            </a:r>
            <a:r>
              <a:rPr lang="en-US" sz="8600" i="1" dirty="0">
                <a:solidFill>
                  <a:schemeClr val="accent1">
                    <a:lumMod val="75000"/>
                  </a:schemeClr>
                </a:solidFill>
                <a:latin typeface="Antique Olive Compact" panose="020B0904030504030204" pitchFamily="34" charset="0"/>
              </a:rPr>
              <a:t>was difficult for you?</a:t>
            </a:r>
            <a:endParaRPr lang="ru-RU" sz="8600" dirty="0">
              <a:solidFill>
                <a:schemeClr val="accent1">
                  <a:lumMod val="75000"/>
                </a:schemeClr>
              </a:solidFill>
            </a:endParaRPr>
          </a:p>
          <a:p>
            <a:pPr marL="45720" indent="0">
              <a:buNone/>
            </a:pPr>
            <a:endParaRPr lang="ru-RU" dirty="0"/>
          </a:p>
        </p:txBody>
      </p:sp>
    </p:spTree>
    <p:extLst>
      <p:ext uri="{BB962C8B-B14F-4D97-AF65-F5344CB8AC3E}">
        <p14:creationId xmlns:p14="http://schemas.microsoft.com/office/powerpoint/2010/main" xmlns="" val="33959777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pPr marL="45720" indent="0">
              <a:buNone/>
            </a:pPr>
            <a:r>
              <a:rPr lang="ru-RU" sz="4000" dirty="0" smtClean="0">
                <a:solidFill>
                  <a:schemeClr val="accent4">
                    <a:lumMod val="75000"/>
                  </a:schemeClr>
                </a:solidFill>
              </a:rPr>
              <a:t>ДОМАШНЕЕ ЗАДАНИЕ:</a:t>
            </a:r>
          </a:p>
          <a:p>
            <a:pPr marL="45720" indent="0">
              <a:buNone/>
            </a:pPr>
            <a:r>
              <a:rPr lang="ru-RU" sz="2800" dirty="0" smtClean="0">
                <a:solidFill>
                  <a:schemeClr val="accent1">
                    <a:lumMod val="75000"/>
                  </a:schemeClr>
                </a:solidFill>
              </a:rPr>
              <a:t>НАПИСАТЬ ЭССЕ «ПАСХА В МОЕЙ СЕМЬЕ»</a:t>
            </a:r>
          </a:p>
          <a:p>
            <a:pPr marL="45720" indent="0">
              <a:buNone/>
            </a:pPr>
            <a:r>
              <a:rPr lang="en-US" sz="3200" i="1" dirty="0">
                <a:solidFill>
                  <a:schemeClr val="accent1">
                    <a:lumMod val="75000"/>
                  </a:schemeClr>
                </a:solidFill>
              </a:rPr>
              <a:t>To write a mini-essay about the celebration of Easter in your family.</a:t>
            </a:r>
            <a:endParaRPr lang="ru-RU" sz="3200" dirty="0">
              <a:solidFill>
                <a:schemeClr val="accent1">
                  <a:lumMod val="75000"/>
                </a:schemeClr>
              </a:solidFill>
            </a:endParaRPr>
          </a:p>
          <a:p>
            <a:pPr marL="45720" indent="0">
              <a:buNone/>
            </a:pPr>
            <a:endParaRPr lang="ru-RU" sz="3200" dirty="0">
              <a:solidFill>
                <a:schemeClr val="accent1">
                  <a:lumMod val="75000"/>
                </a:schemeClr>
              </a:solidFill>
            </a:endParaRPr>
          </a:p>
        </p:txBody>
      </p:sp>
    </p:spTree>
    <p:extLst>
      <p:ext uri="{BB962C8B-B14F-4D97-AF65-F5344CB8AC3E}">
        <p14:creationId xmlns:p14="http://schemas.microsoft.com/office/powerpoint/2010/main" xmlns="" val="29392647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7504" y="0"/>
            <a:ext cx="8856984" cy="3474720"/>
          </a:xfrm>
        </p:spPr>
        <p:txBody>
          <a:bodyPr>
            <a:noAutofit/>
          </a:bodyPr>
          <a:lstStyle/>
          <a:p>
            <a:pPr marL="45720" indent="0" algn="ctr">
              <a:buNone/>
            </a:pPr>
            <a:r>
              <a:rPr lang="ru-RU" sz="3200" b="1" dirty="0" smtClean="0">
                <a:solidFill>
                  <a:schemeClr val="accent1">
                    <a:lumMod val="50000"/>
                  </a:schemeClr>
                </a:solidFill>
              </a:rPr>
              <a:t>          </a:t>
            </a:r>
          </a:p>
          <a:p>
            <a:pPr marL="45720" indent="0" algn="ctr">
              <a:buNone/>
            </a:pPr>
            <a:r>
              <a:rPr lang="ru-RU" sz="4000" b="1" dirty="0" smtClean="0">
                <a:solidFill>
                  <a:schemeClr val="accent1">
                    <a:lumMod val="50000"/>
                  </a:schemeClr>
                </a:solidFill>
              </a:rPr>
              <a:t>Цели урока:</a:t>
            </a:r>
          </a:p>
          <a:p>
            <a:pPr>
              <a:buFontTx/>
              <a:buChar char="-"/>
            </a:pPr>
            <a:r>
              <a:rPr lang="ru-RU" sz="3000" b="1" dirty="0" smtClean="0">
                <a:solidFill>
                  <a:schemeClr val="accent6">
                    <a:lumMod val="50000"/>
                  </a:schemeClr>
                </a:solidFill>
              </a:rPr>
              <a:t>познакомиться  с традициями празднования Пасхи в Росси, Германии и Великобритании.</a:t>
            </a:r>
          </a:p>
          <a:p>
            <a:pPr marL="45720" indent="0">
              <a:buNone/>
            </a:pPr>
            <a:endParaRPr lang="ru-RU" sz="3000" b="1" dirty="0" smtClean="0">
              <a:solidFill>
                <a:schemeClr val="accent6">
                  <a:lumMod val="50000"/>
                </a:schemeClr>
              </a:solidFill>
            </a:endParaRPr>
          </a:p>
          <a:p>
            <a:pPr>
              <a:buFontTx/>
              <a:buChar char="-"/>
            </a:pPr>
            <a:r>
              <a:rPr lang="ru-RU" sz="3000" b="1" dirty="0" smtClean="0">
                <a:solidFill>
                  <a:schemeClr val="accent6">
                    <a:lumMod val="50000"/>
                  </a:schemeClr>
                </a:solidFill>
              </a:rPr>
              <a:t>Найти сходства и различия праздника Пасхи в этих странах.</a:t>
            </a:r>
          </a:p>
          <a:p>
            <a:pPr marL="45720" indent="0">
              <a:buNone/>
            </a:pPr>
            <a:endParaRPr lang="ru-RU" sz="3000" b="1" dirty="0" smtClean="0">
              <a:solidFill>
                <a:schemeClr val="accent6">
                  <a:lumMod val="50000"/>
                </a:schemeClr>
              </a:solidFill>
            </a:endParaRPr>
          </a:p>
          <a:p>
            <a:pPr marL="45720" indent="0">
              <a:buNone/>
            </a:pPr>
            <a:r>
              <a:rPr lang="ru-RU" sz="3000" b="1" dirty="0" smtClean="0">
                <a:solidFill>
                  <a:schemeClr val="accent6">
                    <a:lumMod val="50000"/>
                  </a:schemeClr>
                </a:solidFill>
              </a:rPr>
              <a:t>- проследить традиции христианской Пасхи в отрывке из романа И.С. Шмелева «Лето Господне» (глава Пасха).</a:t>
            </a:r>
            <a:endParaRPr lang="ru-RU" sz="3000" b="1" dirty="0">
              <a:solidFill>
                <a:schemeClr val="accent6">
                  <a:lumMod val="50000"/>
                </a:schemeClr>
              </a:solidFill>
            </a:endParaRPr>
          </a:p>
        </p:txBody>
      </p:sp>
    </p:spTree>
    <p:extLst>
      <p:ext uri="{BB962C8B-B14F-4D97-AF65-F5344CB8AC3E}">
        <p14:creationId xmlns:p14="http://schemas.microsoft.com/office/powerpoint/2010/main" xmlns="" val="27206654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r>
              <a:rPr lang="ru-RU" dirty="0" smtClean="0"/>
              <a:t>ПРЕЗЕНТАЦИИ</a:t>
            </a:r>
            <a:endParaRPr lang="ru-RU" dirty="0"/>
          </a:p>
        </p:txBody>
      </p:sp>
      <p:graphicFrame>
        <p:nvGraphicFramePr>
          <p:cNvPr id="4" name="Объект 3">
            <a:hlinkClick r:id="" action="ppaction://ole?verb=0"/>
          </p:cNvPr>
          <p:cNvGraphicFramePr>
            <a:graphicFrameLocks noChangeAspect="1"/>
          </p:cNvGraphicFramePr>
          <p:nvPr>
            <p:extLst>
              <p:ext uri="{D42A27DB-BD31-4B8C-83A1-F6EECF244321}">
                <p14:modId xmlns:p14="http://schemas.microsoft.com/office/powerpoint/2010/main" xmlns="" val="3716127552"/>
              </p:ext>
            </p:extLst>
          </p:nvPr>
        </p:nvGraphicFramePr>
        <p:xfrm>
          <a:off x="92075" y="92075"/>
          <a:ext cx="8866750" cy="6649293"/>
        </p:xfrm>
        <a:graphic>
          <a:graphicData uri="http://schemas.openxmlformats.org/presentationml/2006/ole">
            <p:oleObj spid="_x0000_s1034" name="Презентация" r:id="rId3" imgW="4570638" imgH="3427449" progId="PowerPoint.Show.8">
              <p:embed/>
            </p:oleObj>
          </a:graphicData>
        </a:graphic>
      </p:graphicFrame>
    </p:spTree>
    <p:extLst>
      <p:ext uri="{BB962C8B-B14F-4D97-AF65-F5344CB8AC3E}">
        <p14:creationId xmlns:p14="http://schemas.microsoft.com/office/powerpoint/2010/main" xmlns="" val="1946874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571500" y="500063"/>
            <a:ext cx="6715125" cy="354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spcBef>
                <a:spcPct val="20000"/>
              </a:spcBef>
              <a:buChar char="•"/>
              <a:tabLst>
                <a:tab pos="252413" algn="l"/>
              </a:tabLst>
              <a:defRPr sz="3200">
                <a:solidFill>
                  <a:schemeClr val="tx1"/>
                </a:solidFill>
                <a:latin typeface="Arial" panose="020B0604020202020204" pitchFamily="34" charset="0"/>
              </a:defRPr>
            </a:lvl1pPr>
            <a:lvl2pPr marL="742950" indent="-285750" eaLnBrk="0" hangingPunct="0">
              <a:spcBef>
                <a:spcPct val="20000"/>
              </a:spcBef>
              <a:buChar char="–"/>
              <a:tabLst>
                <a:tab pos="252413" algn="l"/>
              </a:tabLst>
              <a:defRPr sz="2800">
                <a:solidFill>
                  <a:schemeClr val="tx1"/>
                </a:solidFill>
                <a:latin typeface="Arial" panose="020B0604020202020204" pitchFamily="34" charset="0"/>
              </a:defRPr>
            </a:lvl2pPr>
            <a:lvl3pPr marL="1143000" indent="-228600" eaLnBrk="0" hangingPunct="0">
              <a:spcBef>
                <a:spcPct val="20000"/>
              </a:spcBef>
              <a:buChar char="•"/>
              <a:tabLst>
                <a:tab pos="252413" algn="l"/>
              </a:tabLst>
              <a:defRPr sz="2400">
                <a:solidFill>
                  <a:schemeClr val="tx1"/>
                </a:solidFill>
                <a:latin typeface="Arial" panose="020B0604020202020204" pitchFamily="34" charset="0"/>
              </a:defRPr>
            </a:lvl3pPr>
            <a:lvl4pPr marL="1600200" indent="-228600" eaLnBrk="0" hangingPunct="0">
              <a:spcBef>
                <a:spcPct val="20000"/>
              </a:spcBef>
              <a:buChar char="–"/>
              <a:tabLst>
                <a:tab pos="252413" algn="l"/>
              </a:tabLst>
              <a:defRPr sz="2000">
                <a:solidFill>
                  <a:schemeClr val="tx1"/>
                </a:solidFill>
                <a:latin typeface="Arial" panose="020B0604020202020204" pitchFamily="34" charset="0"/>
              </a:defRPr>
            </a:lvl4pPr>
            <a:lvl5pPr marL="2057400" indent="-228600" eaLnBrk="0" hangingPunct="0">
              <a:spcBef>
                <a:spcPct val="20000"/>
              </a:spcBef>
              <a:buChar char="»"/>
              <a:tabLst>
                <a:tab pos="252413"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52413"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52413"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52413"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52413" algn="l"/>
              </a:tabLst>
              <a:defRPr sz="2000">
                <a:solidFill>
                  <a:schemeClr val="tx1"/>
                </a:solidFill>
                <a:latin typeface="Arial" panose="020B0604020202020204" pitchFamily="34" charset="0"/>
              </a:defRPr>
            </a:lvl9pPr>
          </a:lstStyle>
          <a:p>
            <a:pPr>
              <a:spcBef>
                <a:spcPct val="0"/>
              </a:spcBef>
              <a:buFontTx/>
              <a:buNone/>
            </a:pPr>
            <a:r>
              <a:rPr lang="en-US"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rPr>
              <a:t>-Do you know why this holiday is called Easter?</a:t>
            </a:r>
            <a:endParaRPr lang="ru-RU"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endParaRPr>
          </a:p>
          <a:p>
            <a:pPr>
              <a:spcBef>
                <a:spcPct val="0"/>
              </a:spcBef>
              <a:buFontTx/>
              <a:buNone/>
            </a:pPr>
            <a:r>
              <a:rPr lang="en-US"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rPr>
              <a:t>- What are the main symbols of this holiday?</a:t>
            </a:r>
            <a:endParaRPr lang="ru-RU"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endParaRPr>
          </a:p>
          <a:p>
            <a:pPr>
              <a:spcBef>
                <a:spcPct val="0"/>
              </a:spcBef>
              <a:buFontTx/>
              <a:buNone/>
            </a:pPr>
            <a:r>
              <a:rPr lang="en-US"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rPr>
              <a:t>- What are the main customs of Easter?</a:t>
            </a:r>
            <a:endParaRPr lang="ru-RU"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endParaRPr>
          </a:p>
          <a:p>
            <a:pPr>
              <a:spcBef>
                <a:spcPct val="0"/>
              </a:spcBef>
              <a:buFontTx/>
              <a:buNone/>
            </a:pPr>
            <a:r>
              <a:rPr lang="en-US" altLang="ru-RU" sz="2800">
                <a:solidFill>
                  <a:srgbClr val="7030A0"/>
                </a:solidFill>
                <a:latin typeface="Comic Sans MS" panose="030F0702030302020204" pitchFamily="66" charset="0"/>
                <a:ea typeface="Calibri" panose="020F0502020204030204" pitchFamily="34" charset="0"/>
                <a:cs typeface="Times New Roman" panose="02020603050405020304" pitchFamily="18" charset="0"/>
              </a:rPr>
              <a:t>-What is the traditional food on Easter?</a:t>
            </a:r>
          </a:p>
        </p:txBody>
      </p:sp>
      <p:pic>
        <p:nvPicPr>
          <p:cNvPr id="3075" name="Picture 9" descr="crossflw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29500" y="285750"/>
            <a:ext cx="1568450" cy="278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6"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14625" y="4572000"/>
            <a:ext cx="6429375"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157203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143375"/>
            <a:ext cx="9144000"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6" name="Таблица 5"/>
          <p:cNvGraphicFramePr>
            <a:graphicFrameLocks noGrp="1"/>
          </p:cNvGraphicFramePr>
          <p:nvPr/>
        </p:nvGraphicFramePr>
        <p:xfrm>
          <a:off x="214313" y="214313"/>
          <a:ext cx="8715375" cy="4524478"/>
        </p:xfrm>
        <a:graphic>
          <a:graphicData uri="http://schemas.openxmlformats.org/drawingml/2006/table">
            <a:tbl>
              <a:tblPr/>
              <a:tblGrid>
                <a:gridCol w="939800"/>
                <a:gridCol w="3201863"/>
                <a:gridCol w="4573712"/>
              </a:tblGrid>
              <a:tr h="700874">
                <a:tc grid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lang="en-US" sz="2800" kern="1200" dirty="0" smtClean="0">
                          <a:solidFill>
                            <a:schemeClr val="bg1">
                              <a:lumMod val="50000"/>
                            </a:schemeClr>
                          </a:solidFill>
                          <a:effectLst/>
                          <a:latin typeface="Aharoni" panose="02010803020104030203" pitchFamily="2" charset="-79"/>
                          <a:ea typeface="+mn-ea"/>
                          <a:cs typeface="Aharoni" panose="02010803020104030203" pitchFamily="2" charset="-79"/>
                        </a:rPr>
                        <a:t>The date of Easter Sunday, 2010 — 2020</a:t>
                      </a:r>
                      <a:endParaRPr kumimoji="0" lang="ru-RU" sz="2800" b="0" i="0" u="none" strike="noStrike" cap="none" normalizeH="0" baseline="0" dirty="0" smtClean="0">
                        <a:ln>
                          <a:noFill/>
                        </a:ln>
                        <a:solidFill>
                          <a:schemeClr val="bg1">
                            <a:lumMod val="50000"/>
                          </a:schemeClr>
                        </a:solidFill>
                        <a:effectLst/>
                        <a:latin typeface="Comic Sans MS" pitchFamily="66"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r>
              <a:tr h="353456">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lang="en-US" sz="1800" b="1" kern="1200" dirty="0" smtClean="0">
                          <a:solidFill>
                            <a:srgbClr val="FF0000"/>
                          </a:solidFill>
                          <a:latin typeface="+mn-lt"/>
                          <a:ea typeface="+mn-ea"/>
                          <a:cs typeface="+mn-cs"/>
                        </a:rPr>
                        <a:t>year</a:t>
                      </a:r>
                      <a:endParaRPr kumimoji="0" lang="ru-RU" sz="1100" b="0" i="0" u="none" strike="noStrike" cap="none" normalizeH="0" baseline="0" dirty="0" smtClean="0">
                        <a:ln>
                          <a:noFill/>
                        </a:ln>
                        <a:solidFill>
                          <a:srgbClr val="FF0000"/>
                        </a:solidFill>
                        <a:effectLst/>
                        <a:latin typeface="Comic Sans MS" pitchFamily="66"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lang="ru-RU" sz="1800" b="1" kern="1200" dirty="0" err="1" smtClean="0">
                          <a:solidFill>
                            <a:srgbClr val="FF0000"/>
                          </a:solidFill>
                          <a:latin typeface="+mn-lt"/>
                          <a:ea typeface="+mn-ea"/>
                          <a:cs typeface="+mn-cs"/>
                        </a:rPr>
                        <a:t>Catholic</a:t>
                      </a:r>
                      <a:endParaRPr kumimoji="0" lang="ru-RU" sz="1100" b="0" i="0" u="none" strike="noStrike" cap="none" normalizeH="0" baseline="0" dirty="0" smtClean="0">
                        <a:ln>
                          <a:noFill/>
                        </a:ln>
                        <a:solidFill>
                          <a:srgbClr val="FF0000"/>
                        </a:solidFill>
                        <a:effectLst/>
                        <a:latin typeface="Comic Sans MS" pitchFamily="66"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lang="en-US" sz="1800" b="1" kern="1200" dirty="0" smtClean="0">
                          <a:solidFill>
                            <a:srgbClr val="FF0000"/>
                          </a:solidFill>
                          <a:latin typeface="+mn-lt"/>
                          <a:ea typeface="+mn-ea"/>
                          <a:cs typeface="+mn-cs"/>
                        </a:rPr>
                        <a:t>Orthodox</a:t>
                      </a:r>
                      <a:endParaRPr kumimoji="0" lang="ru-RU" sz="1100" b="0" i="0" u="none" strike="noStrike" cap="none" normalizeH="0" baseline="0" dirty="0" smtClean="0">
                        <a:ln>
                          <a:noFill/>
                        </a:ln>
                        <a:solidFill>
                          <a:srgbClr val="FF0000"/>
                        </a:solidFill>
                        <a:effectLst/>
                        <a:latin typeface="Comic Sans MS" pitchFamily="66"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2010</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1"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a:t>
                      </a:r>
                      <a:r>
                        <a:rPr kumimoji="0" lang="ru-RU" sz="1800" b="1" i="0" u="none" strike="noStrike" cap="none" normalizeH="0" baseline="0" dirty="0" smtClean="0">
                          <a:ln>
                            <a:noFill/>
                          </a:ln>
                          <a:solidFill>
                            <a:srgbClr val="7030A0"/>
                          </a:solidFill>
                          <a:effectLst/>
                          <a:latin typeface="Calibri" pitchFamily="34" charset="0"/>
                          <a:cs typeface="Aharoni" panose="02010803020104030203" pitchFamily="2" charset="-79"/>
                        </a:rPr>
                        <a:t>  </a:t>
                      </a:r>
                      <a:r>
                        <a:rPr kumimoji="0" lang="en-US" sz="1800" b="1"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1" i="0" u="sng" strike="noStrike" cap="none" normalizeH="0" baseline="0" dirty="0" smtClean="0">
                          <a:ln>
                            <a:noFill/>
                          </a:ln>
                          <a:solidFill>
                            <a:srgbClr val="7030A0"/>
                          </a:solidFill>
                          <a:effectLst/>
                          <a:latin typeface="Times New Roman" pitchFamily="18" charset="0"/>
                          <a:cs typeface="Aharoni" panose="02010803020104030203" pitchFamily="2" charset="-79"/>
                        </a:rPr>
                        <a:t>4 </a:t>
                      </a:r>
                      <a:r>
                        <a:rPr kumimoji="0" lang="en-US" sz="1800" b="1"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1"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1" i="0" u="sng"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2011</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the 24</a:t>
                      </a:r>
                      <a:r>
                        <a:rPr kumimoji="0" lang="en-US" sz="1800" b="0" i="0" u="none" strike="noStrike" cap="none" normalizeH="0" baseline="30000" dirty="0" smtClean="0">
                          <a:ln>
                            <a:noFill/>
                          </a:ln>
                          <a:solidFill>
                            <a:srgbClr val="7030A0"/>
                          </a:solidFill>
                          <a:effectLst/>
                          <a:latin typeface="Aharoni" panose="02010803020104030203" pitchFamily="2" charset="-79"/>
                          <a:cs typeface="Aharoni" panose="02010803020104030203" pitchFamily="2" charset="-79"/>
                        </a:rPr>
                        <a:t>th</a:t>
                      </a:r>
                      <a:r>
                        <a:rPr kumimoji="0" lang="en-US" sz="1800" b="0"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2012</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8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15</a:t>
                      </a:r>
                      <a:r>
                        <a:rPr kumimoji="0" lang="en-US" sz="1800" b="0" i="0" u="sng" strike="noStrike" cap="none" normalizeH="0" baseline="3000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 </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2013</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31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st</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March</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5 </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of May</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2014</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a:t>
                      </a:r>
                      <a:r>
                        <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rPr>
                        <a:t> </a:t>
                      </a:r>
                      <a:r>
                        <a:rPr kumimoji="0" lang="en-US" sz="1800" b="0"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20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2015</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5</a:t>
                      </a:r>
                      <a:r>
                        <a:rPr kumimoji="0" lang="en-US" sz="1800" b="0" i="0" u="sng" strike="noStrike" cap="none" normalizeH="0" baseline="3000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12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 </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2016</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27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March </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st</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May</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2017</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800" b="0"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a:t>
                      </a:r>
                      <a:r>
                        <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rPr>
                        <a:t> </a:t>
                      </a:r>
                      <a:r>
                        <a:rPr kumimoji="0" lang="en-US" sz="1800" b="0" i="0" u="none"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16 </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2018</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a:t>
                      </a:r>
                      <a:r>
                        <a:rPr kumimoji="0" lang="en-US" sz="1800" b="0" i="0" u="sng" strike="noStrike" cap="none" normalizeH="0" baseline="30000" dirty="0" err="1" smtClean="0">
                          <a:ln>
                            <a:noFill/>
                          </a:ln>
                          <a:solidFill>
                            <a:srgbClr val="7030A0"/>
                          </a:solidFill>
                          <a:effectLst/>
                          <a:latin typeface="Aharoni" panose="02010803020104030203" pitchFamily="2" charset="-79"/>
                          <a:cs typeface="Aharoni" panose="02010803020104030203" pitchFamily="2" charset="-79"/>
                        </a:rPr>
                        <a:t>st</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8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2019</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21</a:t>
                      </a:r>
                      <a:r>
                        <a:rPr kumimoji="0" lang="en-US" sz="1800" b="0" i="0" u="sng" strike="noStrike" cap="none" normalizeH="0" baseline="30000" dirty="0" err="1" smtClean="0">
                          <a:ln>
                            <a:noFill/>
                          </a:ln>
                          <a:solidFill>
                            <a:srgbClr val="7030A0"/>
                          </a:solidFill>
                          <a:effectLst/>
                          <a:latin typeface="Aharoni" panose="02010803020104030203" pitchFamily="2" charset="-79"/>
                          <a:cs typeface="Aharoni" panose="02010803020104030203" pitchFamily="2" charset="-79"/>
                        </a:rPr>
                        <a:t>st</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28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5459">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1" i="0" u="sng" strike="noStrike" cap="none" normalizeH="0" baseline="0" smtClean="0">
                          <a:ln>
                            <a:noFill/>
                          </a:ln>
                          <a:solidFill>
                            <a:srgbClr val="7030A0"/>
                          </a:solidFill>
                          <a:effectLst/>
                          <a:latin typeface="Times New Roman" pitchFamily="18" charset="0"/>
                          <a:cs typeface="Times New Roman" pitchFamily="18" charset="0"/>
                        </a:rPr>
                        <a:t>2020</a:t>
                      </a:r>
                      <a:endParaRPr kumimoji="0" lang="ru-RU" sz="1100" b="0" i="0" u="none" strike="noStrike" cap="none" normalizeH="0" baseline="0" smtClean="0">
                        <a:ln>
                          <a:noFill/>
                        </a:ln>
                        <a:solidFill>
                          <a:srgbClr val="7030A0"/>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12</a:t>
                      </a:r>
                      <a:r>
                        <a:rPr kumimoji="0" lang="en-US" sz="1800" b="0" i="0" u="sng" strike="noStrike" cap="none" normalizeH="0" baseline="3000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 </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the </a:t>
                      </a:r>
                      <a:r>
                        <a:rPr kumimoji="0" lang="ru-RU" sz="1800" b="0" i="0" u="sng" strike="noStrike" cap="none" normalizeH="0" baseline="0" dirty="0" smtClean="0">
                          <a:ln>
                            <a:noFill/>
                          </a:ln>
                          <a:solidFill>
                            <a:srgbClr val="7030A0"/>
                          </a:solidFill>
                          <a:effectLst/>
                          <a:latin typeface="Times New Roman" pitchFamily="18" charset="0"/>
                          <a:cs typeface="Aharoni" panose="02010803020104030203" pitchFamily="2" charset="-79"/>
                        </a:rPr>
                        <a:t>19 </a:t>
                      </a:r>
                      <a:r>
                        <a:rPr kumimoji="0" lang="en-US" sz="1800" b="0" i="0" u="sng" strike="noStrike" cap="none" normalizeH="0" baseline="0" dirty="0" err="1" smtClean="0">
                          <a:ln>
                            <a:noFill/>
                          </a:ln>
                          <a:solidFill>
                            <a:srgbClr val="7030A0"/>
                          </a:solidFill>
                          <a:effectLst/>
                          <a:latin typeface="Aharoni" panose="02010803020104030203" pitchFamily="2" charset="-79"/>
                          <a:cs typeface="Aharoni" panose="02010803020104030203" pitchFamily="2" charset="-79"/>
                        </a:rPr>
                        <a:t>th</a:t>
                      </a:r>
                      <a:r>
                        <a:rPr kumimoji="0" lang="en-US" sz="1800" b="0" i="0" u="sng" strike="noStrike" cap="none" normalizeH="0" baseline="0" dirty="0" smtClean="0">
                          <a:ln>
                            <a:noFill/>
                          </a:ln>
                          <a:solidFill>
                            <a:srgbClr val="7030A0"/>
                          </a:solidFill>
                          <a:effectLst/>
                          <a:latin typeface="Aharoni" panose="02010803020104030203" pitchFamily="2" charset="-79"/>
                          <a:cs typeface="Aharoni" panose="02010803020104030203" pitchFamily="2" charset="-79"/>
                        </a:rPr>
                        <a:t> of April</a:t>
                      </a:r>
                      <a:endParaRPr kumimoji="0" lang="ru-RU" sz="1800" b="0" i="0" u="none" strike="noStrike" cap="none" normalizeH="0" baseline="0" dirty="0" smtClean="0">
                        <a:ln>
                          <a:noFill/>
                        </a:ln>
                        <a:solidFill>
                          <a:srgbClr val="7030A0"/>
                        </a:solidFill>
                        <a:effectLst/>
                        <a:latin typeface="Calibri" pitchFamily="34" charset="0"/>
                        <a:cs typeface="Aharoni" panose="02010803020104030203" pitchFamily="2" charset="-79"/>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3702532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28875" y="4714875"/>
            <a:ext cx="67151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3" name="Picture 8" descr="easterbasket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1500" y="357188"/>
            <a:ext cx="2500313" cy="3640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4" name="Прямоугольник 1"/>
          <p:cNvSpPr>
            <a:spLocks noChangeArrowheads="1"/>
          </p:cNvSpPr>
          <p:nvPr/>
        </p:nvSpPr>
        <p:spPr bwMode="auto">
          <a:xfrm>
            <a:off x="3071813" y="908050"/>
            <a:ext cx="5387975" cy="403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ru-RU" dirty="0">
                <a:solidFill>
                  <a:schemeClr val="bg2">
                    <a:lumMod val="25000"/>
                  </a:schemeClr>
                </a:solidFill>
                <a:latin typeface="Aharoni" panose="02010803020104030203" pitchFamily="2" charset="-79"/>
                <a:cs typeface="Aharoni" panose="02010803020104030203" pitchFamily="2" charset="-79"/>
              </a:rPr>
              <a:t>Easter - is the oldest and the main Christian holiday. It is set in </a:t>
            </a:r>
            <a:r>
              <a:rPr lang="en-US" altLang="ru-RU" dirty="0" err="1">
                <a:solidFill>
                  <a:schemeClr val="bg2">
                    <a:lumMod val="25000"/>
                  </a:schemeClr>
                </a:solidFill>
                <a:latin typeface="Aharoni" panose="02010803020104030203" pitchFamily="2" charset="-79"/>
                <a:cs typeface="Aharoni" panose="02010803020104030203" pitchFamily="2" charset="-79"/>
              </a:rPr>
              <a:t>honour</a:t>
            </a:r>
            <a:r>
              <a:rPr lang="en-US" altLang="ru-RU" dirty="0">
                <a:solidFill>
                  <a:schemeClr val="bg2">
                    <a:lumMod val="25000"/>
                  </a:schemeClr>
                </a:solidFill>
                <a:latin typeface="Aharoni" panose="02010803020104030203" pitchFamily="2" charset="-79"/>
                <a:cs typeface="Aharoni" panose="02010803020104030203" pitchFamily="2" charset="-79"/>
              </a:rPr>
              <a:t> of the Jesus Christ`s resurrection. Easter comes in spring (in March or April). It`s a religious celebration and it lasts for a week.</a:t>
            </a:r>
            <a:endParaRPr lang="ru-RU" altLang="ru-RU" dirty="0">
              <a:solidFill>
                <a:schemeClr val="bg2">
                  <a:lumMod val="25000"/>
                </a:schemeClr>
              </a:solidFill>
              <a:cs typeface="Aharoni" panose="02010803020104030203" pitchFamily="2" charset="-79"/>
            </a:endParaRPr>
          </a:p>
        </p:txBody>
      </p:sp>
    </p:spTree>
    <p:extLst>
      <p:ext uri="{BB962C8B-B14F-4D97-AF65-F5344CB8AC3E}">
        <p14:creationId xmlns:p14="http://schemas.microsoft.com/office/powerpoint/2010/main" xmlns="" val="2797464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50" y="188913"/>
            <a:ext cx="8362950" cy="3527425"/>
          </a:xfrm>
        </p:spPr>
        <p:txBody>
          <a:bodyPr/>
          <a:lstStyle/>
          <a:p>
            <a:pPr marL="0" indent="0" algn="ctr" eaLnBrk="1" hangingPunct="1">
              <a:buNone/>
              <a:defRPr/>
            </a:pPr>
            <a:r>
              <a:rPr lang="en-US" sz="2800" dirty="0" smtClean="0">
                <a:solidFill>
                  <a:schemeClr val="bg1">
                    <a:lumMod val="50000"/>
                  </a:schemeClr>
                </a:solidFill>
                <a:latin typeface="Aharoni" panose="02010803020104030203" pitchFamily="2" charset="-79"/>
                <a:cs typeface="Aharoni" panose="02010803020104030203" pitchFamily="2" charset="-79"/>
              </a:rPr>
              <a:t>              </a:t>
            </a:r>
            <a:r>
              <a:rPr lang="en-US" sz="2800" dirty="0" smtClean="0">
                <a:solidFill>
                  <a:schemeClr val="bg2">
                    <a:lumMod val="25000"/>
                  </a:schemeClr>
                </a:solidFill>
                <a:latin typeface="Aharoni" panose="02010803020104030203" pitchFamily="2" charset="-79"/>
                <a:cs typeface="Aharoni" panose="02010803020104030203" pitchFamily="2" charset="-79"/>
              </a:rPr>
              <a:t>Symbols and traditions </a:t>
            </a:r>
            <a:br>
              <a:rPr lang="en-US" sz="2800" dirty="0" smtClean="0">
                <a:solidFill>
                  <a:schemeClr val="bg2">
                    <a:lumMod val="25000"/>
                  </a:schemeClr>
                </a:solidFill>
                <a:latin typeface="Aharoni" panose="02010803020104030203" pitchFamily="2" charset="-79"/>
                <a:cs typeface="Aharoni" panose="02010803020104030203" pitchFamily="2" charset="-79"/>
              </a:rPr>
            </a:br>
            <a:r>
              <a:rPr lang="en-US" sz="2800" dirty="0" smtClean="0">
                <a:solidFill>
                  <a:schemeClr val="bg2">
                    <a:lumMod val="25000"/>
                  </a:schemeClr>
                </a:solidFill>
                <a:latin typeface="Aharoni" panose="02010803020104030203" pitchFamily="2" charset="-79"/>
                <a:cs typeface="Aharoni" panose="02010803020104030203" pitchFamily="2" charset="-79"/>
              </a:rPr>
              <a:t>There are many Easter symbols in Great Britain: Easter Eggs,</a:t>
            </a:r>
            <a:r>
              <a:rPr lang="ru-RU" sz="2800" dirty="0" smtClean="0">
                <a:solidFill>
                  <a:schemeClr val="bg2">
                    <a:lumMod val="25000"/>
                  </a:schemeClr>
                </a:solidFill>
                <a:latin typeface="Aharoni" panose="02010803020104030203" pitchFamily="2" charset="-79"/>
                <a:cs typeface="Aharoni" panose="02010803020104030203" pitchFamily="2" charset="-79"/>
              </a:rPr>
              <a:t> </a:t>
            </a:r>
            <a:r>
              <a:rPr lang="en-US" sz="2800" dirty="0" smtClean="0">
                <a:solidFill>
                  <a:schemeClr val="bg2">
                    <a:lumMod val="25000"/>
                  </a:schemeClr>
                </a:solidFill>
                <a:latin typeface="Aharoni" panose="02010803020104030203" pitchFamily="2" charset="-79"/>
                <a:cs typeface="Aharoni" panose="02010803020104030203" pitchFamily="2" charset="-79"/>
              </a:rPr>
              <a:t>Easter Bunnies,</a:t>
            </a:r>
            <a:r>
              <a:rPr lang="ru-RU" sz="2800" dirty="0" smtClean="0">
                <a:solidFill>
                  <a:schemeClr val="bg2">
                    <a:lumMod val="25000"/>
                  </a:schemeClr>
                </a:solidFill>
                <a:latin typeface="Aharoni" panose="02010803020104030203" pitchFamily="2" charset="-79"/>
                <a:cs typeface="Aharoni" panose="02010803020104030203" pitchFamily="2" charset="-79"/>
              </a:rPr>
              <a:t> </a:t>
            </a:r>
            <a:r>
              <a:rPr lang="en-US" sz="2800" dirty="0" smtClean="0">
                <a:solidFill>
                  <a:schemeClr val="bg2">
                    <a:lumMod val="25000"/>
                  </a:schemeClr>
                </a:solidFill>
                <a:latin typeface="Aharoni" panose="02010803020104030203" pitchFamily="2" charset="-79"/>
                <a:cs typeface="Aharoni" panose="02010803020104030203" pitchFamily="2" charset="-79"/>
              </a:rPr>
              <a:t> Chicks. The most important symbol in England,</a:t>
            </a:r>
            <a:r>
              <a:rPr lang="ru-RU" sz="2800" dirty="0" smtClean="0">
                <a:solidFill>
                  <a:schemeClr val="bg2">
                    <a:lumMod val="25000"/>
                  </a:schemeClr>
                </a:solidFill>
                <a:latin typeface="Aharoni" panose="02010803020104030203" pitchFamily="2" charset="-79"/>
                <a:cs typeface="Aharoni" panose="02010803020104030203" pitchFamily="2" charset="-79"/>
              </a:rPr>
              <a:t> </a:t>
            </a:r>
            <a:r>
              <a:rPr lang="en-US" sz="2800" dirty="0" smtClean="0">
                <a:solidFill>
                  <a:schemeClr val="bg2">
                    <a:lumMod val="25000"/>
                  </a:schemeClr>
                </a:solidFill>
                <a:latin typeface="Aharoni" panose="02010803020104030203" pitchFamily="2" charset="-79"/>
                <a:cs typeface="Aharoni" panose="02010803020104030203" pitchFamily="2" charset="-79"/>
              </a:rPr>
              <a:t>as in Russia, is an egg. It is a symbol of spring and new life. All families  </a:t>
            </a:r>
            <a:r>
              <a:rPr lang="en-US" sz="2800" dirty="0" err="1" smtClean="0">
                <a:solidFill>
                  <a:schemeClr val="bg2">
                    <a:lumMod val="25000"/>
                  </a:schemeClr>
                </a:solidFill>
                <a:latin typeface="Aharoni" panose="02010803020104030203" pitchFamily="2" charset="-79"/>
                <a:cs typeface="Aharoni" panose="02010803020104030203" pitchFamily="2" charset="-79"/>
              </a:rPr>
              <a:t>colour</a:t>
            </a:r>
            <a:r>
              <a:rPr lang="en-US" sz="2800" dirty="0" smtClean="0">
                <a:solidFill>
                  <a:schemeClr val="bg2">
                    <a:lumMod val="25000"/>
                  </a:schemeClr>
                </a:solidFill>
                <a:latin typeface="Aharoni" panose="02010803020104030203" pitchFamily="2" charset="-79"/>
                <a:cs typeface="Aharoni" panose="02010803020104030203" pitchFamily="2" charset="-79"/>
              </a:rPr>
              <a:t>  eggs and put them into green, yellow and pink baskets. </a:t>
            </a:r>
            <a:endParaRPr lang="ru-RU" altLang="ru-RU" sz="2800" dirty="0" smtClean="0">
              <a:solidFill>
                <a:schemeClr val="bg2">
                  <a:lumMod val="25000"/>
                </a:schemeClr>
              </a:solidFill>
              <a:latin typeface="Monotype Corsiva" pitchFamily="66" charset="0"/>
              <a:cs typeface="Aharoni" panose="02010803020104030203" pitchFamily="2" charset="-79"/>
            </a:endParaRPr>
          </a:p>
        </p:txBody>
      </p:sp>
      <p:pic>
        <p:nvPicPr>
          <p:cNvPr id="6147" name="Picture 35"/>
          <p:cNvPicPr>
            <a:picLocks noGrp="1" noChangeAspect="1" noChangeArrowheads="1"/>
          </p:cNvPicPr>
          <p:nvPr>
            <p:ph type="tbl" idx="1"/>
          </p:nvPr>
        </p:nvPicPr>
        <p:blipFill>
          <a:blip r:embed="rId2" cstate="print">
            <a:extLst>
              <a:ext uri="{28A0092B-C50C-407E-A947-70E740481C1C}">
                <a14:useLocalDpi xmlns:a14="http://schemas.microsoft.com/office/drawing/2010/main" xmlns="" val="0"/>
              </a:ext>
            </a:extLst>
          </a:blip>
          <a:srcRect/>
          <a:stretch>
            <a:fillRect/>
          </a:stretch>
        </p:blipFill>
        <p:spPr>
          <a:xfrm>
            <a:off x="0" y="4071938"/>
            <a:ext cx="9043988" cy="2786062"/>
          </a:xfrm>
          <a:noFill/>
        </p:spPr>
      </p:pic>
    </p:spTree>
    <p:extLst>
      <p:ext uri="{BB962C8B-B14F-4D97-AF65-F5344CB8AC3E}">
        <p14:creationId xmlns:p14="http://schemas.microsoft.com/office/powerpoint/2010/main" xmlns="" val="3550565211"/>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Slipstream</Template>
  <TotalTime>802</TotalTime>
  <Words>662</Words>
  <Application>Microsoft Office PowerPoint</Application>
  <PresentationFormat>Экран (4:3)</PresentationFormat>
  <Paragraphs>116</Paragraphs>
  <Slides>34</Slides>
  <Notes>1</Notes>
  <HiddenSlides>0</HiddenSlides>
  <MMClips>2</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34</vt:i4>
      </vt:variant>
    </vt:vector>
  </HeadingPairs>
  <TitlesOfParts>
    <vt:vector size="36" baseType="lpstr">
      <vt:lpstr>Воздушный поток</vt:lpstr>
      <vt:lpstr>Презентация</vt:lpstr>
      <vt:lpstr>Слайд 1</vt:lpstr>
      <vt:lpstr>Слайд 2</vt:lpstr>
      <vt:lpstr>          ТЕМА УРОКА: </vt:lpstr>
      <vt:lpstr>Слайд 4</vt:lpstr>
      <vt:lpstr>Слайд 5</vt:lpstr>
      <vt:lpstr>Слайд 6</vt:lpstr>
      <vt:lpstr>Слайд 7</vt:lpstr>
      <vt:lpstr>Слайд 8</vt:lpstr>
      <vt:lpstr>              Symbols and traditions  There are many Easter symbols in Great Britain: Easter Eggs, Easter Bunnies,  Chicks. The most important symbol in England, as in Russia, is an egg. It is a symbol of spring and new life. All families  colour  eggs and put them into green, yellow and pink baskets. </vt:lpstr>
      <vt:lpstr>Слайд 10</vt:lpstr>
      <vt:lpstr> Easter table in England.  On Easter Sunday people eat a traditional roast dinner with lamb, potatoes and vegetables. The table is usually decorated by chocolate nests for eggs, chocolate eggs and hares from dough. Sunday morning hot cross buns are given for tea. Friends and relatives give each other chocolate eggs in which sweets are hidden.</vt:lpstr>
      <vt:lpstr>Слайд 12</vt:lpstr>
      <vt:lpstr>Easter is a wonderful celebration. It is lots of fun for all the family. In England  the kids play different games on Easter. Parents hide chocolate eggs and children have to find them. If children find eggs they can eat them.</vt:lpstr>
      <vt:lpstr>Слайд 14</vt:lpstr>
      <vt:lpstr>Freues Ostern in Deutschland</vt:lpstr>
      <vt:lpstr>Die Kinder und die Eltern bemalen Ostereier. Sie sind so schӧn bunt.</vt:lpstr>
      <vt:lpstr>Das Wahrzeichen ist der Osterhase.</vt:lpstr>
      <vt:lpstr>Alle glauben,dass der Osterhase bunte Eier im Garten versteckt.</vt:lpstr>
      <vt:lpstr>Слайд 19</vt:lpstr>
      <vt:lpstr>Слайд 20</vt:lpstr>
      <vt:lpstr>Слайд 21</vt:lpstr>
      <vt:lpstr>Пасха - праздник Светлого Христова воскресения.. </vt:lpstr>
      <vt:lpstr>История праздника Пасхи в России   </vt:lpstr>
      <vt:lpstr>Подготовка к празднику </vt:lpstr>
      <vt:lpstr>Слайд 25</vt:lpstr>
      <vt:lpstr>Слайд 26</vt:lpstr>
      <vt:lpstr>Традиции празднования Пасхи.</vt:lpstr>
      <vt:lpstr>Слайд 28</vt:lpstr>
      <vt:lpstr>Слайд 29</vt:lpstr>
      <vt:lpstr>Слайд 30</vt:lpstr>
      <vt:lpstr>Слайд 31</vt:lpstr>
      <vt:lpstr>Слайд 32</vt:lpstr>
      <vt:lpstr>Слайд 33</vt:lpstr>
      <vt:lpstr>Слайд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Игорь</cp:lastModifiedBy>
  <cp:revision>24</cp:revision>
  <dcterms:created xsi:type="dcterms:W3CDTF">2016-04-07T04:51:07Z</dcterms:created>
  <dcterms:modified xsi:type="dcterms:W3CDTF">2017-02-03T16:37:15Z</dcterms:modified>
</cp:coreProperties>
</file>